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X8rkIWMnVYzunANZMGUcXiZt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GillSans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ill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0d1b3b1a0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0d1b3b1a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d1b3b1a0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d1b3b1a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0d1b3b1a0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0d1b3b1a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0d1b3b1a0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0d1b3b1a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0d1b3b1a0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0d1b3b1a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0d1b3b1a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0d1b3b1a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0d1b3b1a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0d1b3b1a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0d1b3b1a0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0d1b3b1a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0d1b3b1a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0d1b3b1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0d1b3b1a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0d1b3b1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0d1b3b1a0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0d1b3b1a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20" name="Google Shape;20;p1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88" name="Google Shape;88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95" name="Google Shape;95;p24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26" name="Google Shape;26;p1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33" name="Google Shape;33;p1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40" name="Google Shape;40;p17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48" name="Google Shape;48;p1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9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58" name="Google Shape;58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2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22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2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81" name="Google Shape;81;p22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3" name="Google Shape;13;p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budzacasieszkola.pl/marzena-zylinska/od-kultury-nauczania-do-kultury-uczenia-sie/" TargetMode="External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ziecisawazne.pl/marzena-zylinska-1/" TargetMode="External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delab.uw.edu.pl/wp-content/uploads/2020/07/Kompetencje_przyszlosci_Raport.pdf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hyperlink" Target="https://www.delab.uw.edu.pl/wp-content/uploads/2020/07/Kompetencje_przyszlosci_Raport.pdf" TargetMode="External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hyperlink" Target="https://www.delab.uw.edu.pl/wp-content/uploads/2020/07/Kompetencje_przyszlosci_Raport.pdf" TargetMode="External"/><Relationship Id="rId5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/>
              <a:t>NOWOCZESNA SZKOŁA W NOWOCZESNEJ EUROPIE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2417780" y="36455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l-PL" sz="1600"/>
              <a:t>KONFERENCJA W RAMACH PROJEKTU ERASMUS+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pl-PL" sz="1600"/>
              <a:t>LO ŻELECHÓW - PO WIEDZĘ I KOMPETENCJE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8900" y="62035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0d1b3b1a0_0_18"/>
          <p:cNvSpPr txBox="1"/>
          <p:nvPr>
            <p:ph type="title"/>
          </p:nvPr>
        </p:nvSpPr>
        <p:spPr>
          <a:xfrm>
            <a:off x="783000" y="1898025"/>
            <a:ext cx="111105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Nauczyciel "powinien mieć świadomość znaczenia działań diagnostycznych, jako podstawowych w stosunku do działań edukacyjnych oraz posiadać umiejętność czerpania i gromadzenia informacji o wychowankach dotyczących warunków środowiskowych, stanu zdrowia, struktur osobowości, mocnych i słabych stron (w sferze umysłowej, emocjonalno społecznej, motoryczne), stosunków społecznych panujących w grupie, swoistych i wspólnych cech i właściwości psychofizycznych dzieci pełno i niepełnosprawnych .</a:t>
            </a:r>
            <a:r>
              <a:rPr lang="pl-PL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(http://szkolnictwo.pl/index.php?id=PU3164)</a:t>
            </a:r>
            <a:endParaRPr sz="1400"/>
          </a:p>
        </p:txBody>
      </p:sp>
      <p:pic>
        <p:nvPicPr>
          <p:cNvPr id="156" name="Google Shape;156;g110d1b3b1a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0d1b3b1a0_0_23"/>
          <p:cNvSpPr txBox="1"/>
          <p:nvPr>
            <p:ph type="title"/>
          </p:nvPr>
        </p:nvSpPr>
        <p:spPr>
          <a:xfrm>
            <a:off x="885000" y="453525"/>
            <a:ext cx="104220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</a:t>
            </a:r>
            <a:r>
              <a:rPr lang="pl-PL"/>
              <a:t>ompetencje kształtowane u studentów (przyszłych nauczycieli) w uczelniach angielskich, omówione w podręczniku: Wprowadzenie do nauczania, poświęconym kształceniu i doskonaleniu nauczycieli.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Pięć głównych obszarów kompetencji stanowią: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1) wiedza przedmiotowa,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2) przekazywanie wiedzy przedmiotowej,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3) kierowanie klasą,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4) ocenianie i rejestrowanie postępów poszczególnych uczniów,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5) dalsze samodoskonalenie zawodowe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50"/>
              <a:t>(Cohen, Manion, Morrison, 1999, s. 30-31).  </a:t>
            </a:r>
            <a:endParaRPr sz="1550"/>
          </a:p>
        </p:txBody>
      </p:sp>
      <p:pic>
        <p:nvPicPr>
          <p:cNvPr id="162" name="Google Shape;162;g110d1b3b1a0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pl-PL" sz="6600"/>
              <a:t>NAUKA ZDALNA</a:t>
            </a: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CZŁOWIEK SIĘ UCZY CAŁE ŻYCIE…</a:t>
            </a:r>
            <a:endParaRPr/>
          </a:p>
        </p:txBody>
      </p:sp>
      <p:pic>
        <p:nvPicPr>
          <p:cNvPr id="174" name="Google Shape;1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OD KULTURY NAUCZANIA DO KULTURY UCZENIA SIĘ</a:t>
            </a: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0d1b3b1a0_0_28"/>
          <p:cNvSpPr txBox="1"/>
          <p:nvPr>
            <p:ph type="title"/>
          </p:nvPr>
        </p:nvSpPr>
        <p:spPr>
          <a:xfrm>
            <a:off x="634500" y="413025"/>
            <a:ext cx="110160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Arial"/>
                <a:ea typeface="Arial"/>
                <a:cs typeface="Arial"/>
                <a:sym typeface="Arial"/>
              </a:rPr>
              <a:t>Im intensywniej pracuje mózg, tym więcej się uczy.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Arial"/>
                <a:ea typeface="Arial"/>
                <a:cs typeface="Arial"/>
                <a:sym typeface="Arial"/>
              </a:rPr>
              <a:t>Badania neurobiologów pokazują, że w edukacji nie ma drogi na skróty. Aby powstały nowe ścieżki neuronalne, mózgi uczących się osób muszą być możliwie aktywne i muszą wykonać odpowiednią pracę.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latin typeface="Arial"/>
                <a:ea typeface="Arial"/>
                <a:cs typeface="Arial"/>
                <a:sym typeface="Arial"/>
              </a:rPr>
              <a:t>Z dobrej lekcji znudzony może wyjść nauczyciel, a uczniowie powinni wyjść zmęczeni. Nigdy na odwrót. (...)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Arial"/>
                <a:ea typeface="Arial"/>
                <a:cs typeface="Arial"/>
                <a:sym typeface="Arial"/>
              </a:rPr>
              <a:t>Uczniowie mogą ze szkoły wynieść przeświadczenie, że na każde pytanie – jak w testach – jest jedna dobra odpowiedź, ale mogą też nauczyć się, że dobrych rozwiązań może być wiele.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Od kultury nauczania do kultury uczenia się | Budząca się Szkoła (budzacasieszkola.pl)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10d1b3b1a0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0d1b3b1a0_0_35"/>
          <p:cNvSpPr txBox="1"/>
          <p:nvPr>
            <p:ph type="title"/>
          </p:nvPr>
        </p:nvSpPr>
        <p:spPr>
          <a:xfrm>
            <a:off x="1384079" y="1938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latin typeface="Times New Roman"/>
                <a:ea typeface="Times New Roman"/>
                <a:cs typeface="Times New Roman"/>
                <a:sym typeface="Times New Roman"/>
              </a:rPr>
              <a:t>W pruskim modelu edukacji celem nauczyciela jest zrealizowanie wszystkich celów zawartych w podstawie programowej, w nowym modelu szkoły celem powinno być stworzenie każdemu dziecku warunków do rozwinięcia jego potencjału i silnych stron.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Powinniśmy odejść od kultury nauczania i wprowadzić kulturę uczenia się. Rozmowa z dr Marzeną Żylińską, cz.1 (dziecisawazne.pl)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g110d1b3b1a0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1365854" y="1995144"/>
            <a:ext cx="9892696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KOMPETENCJE PRZYSZŁOŚCI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0d1b3b1a0_0_41"/>
          <p:cNvSpPr txBox="1"/>
          <p:nvPr>
            <p:ph type="title"/>
          </p:nvPr>
        </p:nvSpPr>
        <p:spPr>
          <a:xfrm>
            <a:off x="1370579" y="3320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Kluczowego znaczenia nabierają kompetencje, które odróżniają pracę człowieka od pracy systemów informatycznych, robotów czy sztucznej inteligencji.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Ponieważ w tych obszarach człowiek będzie wciąż trudny do zastąpienia, zostały one nazywane kompetencjami przyszłości.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KOMPETENCJE POZNAWCZE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KOMPETENCJE SPOŁECZNE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KOMPETENCJE CYFROWE I TECHNICZNE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Kompetencje_przyszlosci_Raport.pdf (uw.edu.pl)</a:t>
            </a:r>
            <a:endParaRPr/>
          </a:p>
        </p:txBody>
      </p:sp>
      <p:pic>
        <p:nvPicPr>
          <p:cNvPr id="204" name="Google Shape;204;g110d1b3b1a0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10d1b3b1a0_0_47"/>
          <p:cNvPicPr preferRelativeResize="0"/>
          <p:nvPr/>
        </p:nvPicPr>
        <p:blipFill rotWithShape="1">
          <a:blip r:embed="rId3">
            <a:alphaModFix/>
          </a:blip>
          <a:srcRect b="20220" l="28358" r="27721" t="22483"/>
          <a:stretch/>
        </p:blipFill>
        <p:spPr>
          <a:xfrm>
            <a:off x="1390500" y="55600"/>
            <a:ext cx="9653251" cy="56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10d1b3b1a0_0_47"/>
          <p:cNvSpPr txBox="1"/>
          <p:nvPr/>
        </p:nvSpPr>
        <p:spPr>
          <a:xfrm>
            <a:off x="8032500" y="5684550"/>
            <a:ext cx="378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Kompetencje_przyszlosci_Raport.pdf (uw.edu.pl)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1" name="Google Shape;211;g110d1b3b1a0_0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JAKIE WYMAGANIA STAWIA PRZED NAMI NOWOCZESNA EUROPA?</a:t>
            </a:r>
            <a:endParaRPr sz="6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49056"/>
              <a:buFont typeface="Gill Sans"/>
              <a:buNone/>
            </a:pPr>
            <a:r>
              <a:t/>
            </a:r>
            <a:endParaRPr sz="265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49056"/>
              <a:buFont typeface="Gill Sans"/>
              <a:buNone/>
            </a:pPr>
            <a:r>
              <a:rPr lang="pl-PL" sz="2650"/>
              <a:t>dyskusja</a:t>
            </a:r>
            <a:endParaRPr sz="2650"/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110d1b3b1a0_0_55"/>
          <p:cNvPicPr preferRelativeResize="0"/>
          <p:nvPr/>
        </p:nvPicPr>
        <p:blipFill rotWithShape="1">
          <a:blip r:embed="rId3">
            <a:alphaModFix/>
          </a:blip>
          <a:srcRect b="4880" l="21077" r="21002" t="35378"/>
          <a:stretch/>
        </p:blipFill>
        <p:spPr>
          <a:xfrm>
            <a:off x="1390500" y="135000"/>
            <a:ext cx="9868502" cy="57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10d1b3b1a0_0_55"/>
          <p:cNvSpPr txBox="1"/>
          <p:nvPr/>
        </p:nvSpPr>
        <p:spPr>
          <a:xfrm>
            <a:off x="8694000" y="5778000"/>
            <a:ext cx="337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Kompetencje_przyszlosci_Raport.pdf (uw.edu.pl)</a:t>
            </a:r>
            <a:endParaRPr/>
          </a:p>
        </p:txBody>
      </p:sp>
      <p:pic>
        <p:nvPicPr>
          <p:cNvPr id="218" name="Google Shape;218;g110d1b3b1a0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>
            <p:ph type="title"/>
          </p:nvPr>
        </p:nvSpPr>
        <p:spPr>
          <a:xfrm>
            <a:off x="1365854" y="1995144"/>
            <a:ext cx="9873646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WSPÓŁPRACA MIĘDZYNARODOWA</a:t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MOBILNOŚĆ KADRY EDUKACYJNEJ I UCZNIÓW</a:t>
            </a:r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113" y="4197025"/>
            <a:ext cx="4955776" cy="141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pl-PL" sz="6600"/>
              <a:t>DZIĘKUJĘ ZA UWAGĘ</a:t>
            </a:r>
            <a:endParaRPr/>
          </a:p>
        </p:txBody>
      </p:sp>
      <p:pic>
        <p:nvPicPr>
          <p:cNvPr id="236" name="Google Shape;23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TECHNOLOGIA W SZKOLE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5400" y="62035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pl-PL" sz="6600"/>
              <a:t>JAJKO MĄDRZEJSZE OD KURY?</a:t>
            </a: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10d1b3b1a0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950" y="130200"/>
            <a:ext cx="9896400" cy="6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10d1b3b1a0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7400" y="61582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0d1b3b1a0_0_1"/>
          <p:cNvSpPr txBox="1"/>
          <p:nvPr/>
        </p:nvSpPr>
        <p:spPr>
          <a:xfrm>
            <a:off x="1390500" y="2011500"/>
            <a:ext cx="71145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pl-PL" sz="2400">
                <a:solidFill>
                  <a:srgbClr val="394746"/>
                </a:solidFill>
                <a:latin typeface="Verdana"/>
                <a:ea typeface="Verdana"/>
                <a:cs typeface="Verdana"/>
                <a:sym typeface="Verdana"/>
              </a:rPr>
              <a:t>„…o profesjonalnym i skutecznym</a:t>
            </a:r>
            <a:endParaRPr i="1" sz="2400">
              <a:solidFill>
                <a:srgbClr val="39474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pl-PL" sz="2400">
                <a:solidFill>
                  <a:srgbClr val="394746"/>
                </a:solidFill>
                <a:latin typeface="Verdana"/>
                <a:ea typeface="Verdana"/>
                <a:cs typeface="Verdana"/>
                <a:sym typeface="Verdana"/>
              </a:rPr>
              <a:t>działaniu nauczyciela decydują jego</a:t>
            </a:r>
            <a:endParaRPr i="1" sz="2400">
              <a:solidFill>
                <a:srgbClr val="39474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pl-PL" sz="2400">
                <a:solidFill>
                  <a:srgbClr val="394746"/>
                </a:solidFill>
                <a:latin typeface="Verdana"/>
                <a:ea typeface="Verdana"/>
                <a:cs typeface="Verdana"/>
                <a:sym typeface="Verdana"/>
              </a:rPr>
              <a:t>różnorodne kompetencje, które powinny</a:t>
            </a:r>
            <a:endParaRPr i="1" sz="2400">
              <a:solidFill>
                <a:srgbClr val="39474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pl-PL" sz="2400">
                <a:solidFill>
                  <a:srgbClr val="394746"/>
                </a:solidFill>
                <a:latin typeface="Verdana"/>
                <a:ea typeface="Verdana"/>
                <a:cs typeface="Verdana"/>
                <a:sym typeface="Verdana"/>
              </a:rPr>
              <a:t>mieć charakter dynamiczny, a więc być</a:t>
            </a:r>
            <a:endParaRPr i="1" sz="2400">
              <a:solidFill>
                <a:srgbClr val="39474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pl-PL" sz="2400">
                <a:solidFill>
                  <a:srgbClr val="394746"/>
                </a:solidFill>
                <a:latin typeface="Verdana"/>
                <a:ea typeface="Verdana"/>
                <a:cs typeface="Verdana"/>
                <a:sym typeface="Verdana"/>
              </a:rPr>
              <a:t>ciągle rozwijane i doskonalone.”</a:t>
            </a:r>
            <a:endParaRPr i="1" sz="2400">
              <a:solidFill>
                <a:srgbClr val="39474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i="1" lang="pl-PL">
                <a:solidFill>
                  <a:srgbClr val="394746"/>
                </a:solidFill>
                <a:latin typeface="Verdana"/>
                <a:ea typeface="Verdana"/>
                <a:cs typeface="Verdana"/>
                <a:sym typeface="Verdana"/>
              </a:rPr>
              <a:t>Wacław Strykowski</a:t>
            </a:r>
            <a:endParaRPr i="1">
              <a:solidFill>
                <a:srgbClr val="39474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g110d1b3b1a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1365854" y="199514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pl-PL" sz="6600"/>
              <a:t>PRZYJACIEL CZY WRÓG?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0d1b3b1a0_0_8"/>
          <p:cNvSpPr txBox="1"/>
          <p:nvPr>
            <p:ph type="title"/>
          </p:nvPr>
        </p:nvSpPr>
        <p:spPr>
          <a:xfrm>
            <a:off x="1478575" y="1965540"/>
            <a:ext cx="96033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Nauczyciel współcześnie "staje się przewodnikiem po świecie wiedzy, człowiekiem, który uchyla przed uczniem wielkie wrota do świata wartości, świata idei, postaci, myśli, słów i czynów, świata odkryć naukowych. Mówi: Zapraszam! - Wejdź! Zobacz ile tu bogactwa! Poznaj je! Doświadcz! Przeżyj! I poszukaj czegoś dla siebie! "</a:t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(G.Miłkowska-Olejniczak, Edukacja nauczycieli a reforma oświaty, Kultura i Edukacja 1998,str.96)</a:t>
            </a:r>
            <a:endParaRPr sz="1400"/>
          </a:p>
        </p:txBody>
      </p:sp>
      <p:pic>
        <p:nvPicPr>
          <p:cNvPr id="144" name="Google Shape;144;g110d1b3b1a0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0d1b3b1a0_0_13"/>
          <p:cNvSpPr txBox="1"/>
          <p:nvPr>
            <p:ph type="title"/>
          </p:nvPr>
        </p:nvSpPr>
        <p:spPr>
          <a:xfrm>
            <a:off x="1390500" y="1871050"/>
            <a:ext cx="10096500" cy="387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Kompetencje współczesnego nauczyciela coraz bardziej wiążą się z "koniecznością rozszerzenia wiedzy przedmiotowej o zagadnienia innych dziedzin - charakterystyczne, bowiem dla szkoły współczesnej jest nauczanie zintegrowane, blokowe i interdyscyplinarne."</a:t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(W. Strykowski, Szkoła współczesna i zachodzące w niej procesy, ?Kompetencje nauczyciela szkoły współczesnej?. Wydawnictwo empi2, str.25) </a:t>
            </a:r>
            <a:endParaRPr sz="1400"/>
          </a:p>
        </p:txBody>
      </p:sp>
      <p:pic>
        <p:nvPicPr>
          <p:cNvPr id="150" name="Google Shape;150;g110d1b3b1a0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900" y="6190000"/>
            <a:ext cx="1994098" cy="5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eri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2022-01-27T15:12:11Z</dcterms:created>
  <dc:creator>Agnieszka Osial</dc:creator>
</cp:coreProperties>
</file>