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jxSfUidSHDAwwgYvRp71sMSleB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1" name="Shape 11"/>
        <p:cNvGrpSpPr/>
        <p:nvPr/>
      </p:nvGrpSpPr>
      <p:grpSpPr>
        <a:xfrm>
          <a:off x="0" y="0"/>
          <a:ext cx="0" cy="0"/>
          <a:chOff x="0" y="0"/>
          <a:chExt cx="0" cy="0"/>
        </a:xfrm>
      </p:grpSpPr>
      <p:sp>
        <p:nvSpPr>
          <p:cNvPr id="12" name="Google Shape;1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68" name="Shape 68"/>
        <p:cNvGrpSpPr/>
        <p:nvPr/>
      </p:nvGrpSpPr>
      <p:grpSpPr>
        <a:xfrm>
          <a:off x="0" y="0"/>
          <a:ext cx="0" cy="0"/>
          <a:chOff x="0" y="0"/>
          <a:chExt cx="0" cy="0"/>
        </a:xfrm>
      </p:grpSpPr>
      <p:sp>
        <p:nvSpPr>
          <p:cNvPr id="69" name="Google Shape;69;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74" name="Shape 74"/>
        <p:cNvGrpSpPr/>
        <p:nvPr/>
      </p:nvGrpSpPr>
      <p:grpSpPr>
        <a:xfrm>
          <a:off x="0" y="0"/>
          <a:ext cx="0" cy="0"/>
          <a:chOff x="0" y="0"/>
          <a:chExt cx="0" cy="0"/>
        </a:xfrm>
      </p:grpSpPr>
      <p:sp>
        <p:nvSpPr>
          <p:cNvPr id="75" name="Google Shape;75;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86" name="Shape 86"/>
        <p:cNvGrpSpPr/>
        <p:nvPr/>
      </p:nvGrpSpPr>
      <p:grpSpPr>
        <a:xfrm>
          <a:off x="0" y="0"/>
          <a:ext cx="0" cy="0"/>
          <a:chOff x="0" y="0"/>
          <a:chExt cx="0" cy="0"/>
        </a:xfrm>
      </p:grpSpPr>
      <p:sp>
        <p:nvSpPr>
          <p:cNvPr id="87" name="Google Shape;87;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9" name="Google Shape;8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92" name="Shape 92"/>
        <p:cNvGrpSpPr/>
        <p:nvPr/>
      </p:nvGrpSpPr>
      <p:grpSpPr>
        <a:xfrm>
          <a:off x="0" y="0"/>
          <a:ext cx="0" cy="0"/>
          <a:chOff x="0" y="0"/>
          <a:chExt cx="0" cy="0"/>
        </a:xfrm>
      </p:grpSpPr>
      <p:sp>
        <p:nvSpPr>
          <p:cNvPr id="93" name="Google Shape;93;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95" name="Google Shape;9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17" name="Shape 17"/>
        <p:cNvGrpSpPr/>
        <p:nvPr/>
      </p:nvGrpSpPr>
      <p:grpSpPr>
        <a:xfrm>
          <a:off x="0" y="0"/>
          <a:ext cx="0" cy="0"/>
          <a:chOff x="0" y="0"/>
          <a:chExt cx="0" cy="0"/>
        </a:xfrm>
      </p:grpSpPr>
      <p:sp>
        <p:nvSpPr>
          <p:cNvPr id="18" name="Google Shape;1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23" name="Shape 23"/>
        <p:cNvGrpSpPr/>
        <p:nvPr/>
      </p:nvGrpSpPr>
      <p:grpSpPr>
        <a:xfrm>
          <a:off x="0" y="0"/>
          <a:ext cx="0" cy="0"/>
          <a:chOff x="0" y="0"/>
          <a:chExt cx="0" cy="0"/>
        </a:xfrm>
      </p:grpSpPr>
      <p:sp>
        <p:nvSpPr>
          <p:cNvPr id="24" name="Google Shape;24;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29" name="Shape 29"/>
        <p:cNvGrpSpPr/>
        <p:nvPr/>
      </p:nvGrpSpPr>
      <p:grpSpPr>
        <a:xfrm>
          <a:off x="0" y="0"/>
          <a:ext cx="0" cy="0"/>
          <a:chOff x="0" y="0"/>
          <a:chExt cx="0" cy="0"/>
        </a:xfrm>
      </p:grpSpPr>
      <p:sp>
        <p:nvSpPr>
          <p:cNvPr id="30" name="Google Shape;3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36" name="Shape 36"/>
        <p:cNvGrpSpPr/>
        <p:nvPr/>
      </p:nvGrpSpPr>
      <p:grpSpPr>
        <a:xfrm>
          <a:off x="0" y="0"/>
          <a:ext cx="0" cy="0"/>
          <a:chOff x="0" y="0"/>
          <a:chExt cx="0" cy="0"/>
        </a:xfrm>
      </p:grpSpPr>
      <p:sp>
        <p:nvSpPr>
          <p:cNvPr id="37" name="Google Shape;37;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45" name="Shape 45"/>
        <p:cNvGrpSpPr/>
        <p:nvPr/>
      </p:nvGrpSpPr>
      <p:grpSpPr>
        <a:xfrm>
          <a:off x="0" y="0"/>
          <a:ext cx="0" cy="0"/>
          <a:chOff x="0" y="0"/>
          <a:chExt cx="0" cy="0"/>
        </a:xfrm>
      </p:grpSpPr>
      <p:sp>
        <p:nvSpPr>
          <p:cNvPr id="46" name="Google Shape;4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50" name="Shape 50"/>
        <p:cNvGrpSpPr/>
        <p:nvPr/>
      </p:nvGrpSpPr>
      <p:grpSpPr>
        <a:xfrm>
          <a:off x="0" y="0"/>
          <a:ext cx="0" cy="0"/>
          <a:chOff x="0" y="0"/>
          <a:chExt cx="0" cy="0"/>
        </a:xfrm>
      </p:grpSpPr>
      <p:sp>
        <p:nvSpPr>
          <p:cNvPr id="51" name="Google Shape;5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54" name="Shape 54"/>
        <p:cNvGrpSpPr/>
        <p:nvPr/>
      </p:nvGrpSpPr>
      <p:grpSpPr>
        <a:xfrm>
          <a:off x="0" y="0"/>
          <a:ext cx="0" cy="0"/>
          <a:chOff x="0" y="0"/>
          <a:chExt cx="0" cy="0"/>
        </a:xfrm>
      </p:grpSpPr>
      <p:sp>
        <p:nvSpPr>
          <p:cNvPr id="55" name="Google Shape;55;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61" name="Shape 61"/>
        <p:cNvGrpSpPr/>
        <p:nvPr/>
      </p:nvGrpSpPr>
      <p:grpSpPr>
        <a:xfrm>
          <a:off x="0" y="0"/>
          <a:ext cx="0" cy="0"/>
          <a:chOff x="0" y="0"/>
          <a:chExt cx="0" cy="0"/>
        </a:xfrm>
      </p:grpSpPr>
      <p:sp>
        <p:nvSpPr>
          <p:cNvPr id="62" name="Google Shape;62;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2"/>
          <p:cNvSpPr/>
          <p:nvPr>
            <p:ph idx="2" type="pic"/>
          </p:nvPr>
        </p:nvSpPr>
        <p:spPr>
          <a:xfrm>
            <a:off x="5183188" y="987425"/>
            <a:ext cx="6172200" cy="4873625"/>
          </a:xfrm>
          <a:prstGeom prst="rect">
            <a:avLst/>
          </a:prstGeom>
          <a:noFill/>
          <a:ln>
            <a:noFill/>
          </a:ln>
        </p:spPr>
      </p:sp>
      <p:sp>
        <p:nvSpPr>
          <p:cNvPr id="64" name="Google Shape;64;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3" name="Google Shape;8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4" name="Google Shape;8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5" name="Google Shape;8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jp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s://kidshealth.org/en/parents/anxiety-disorders.html" TargetMode="External"/><Relationship Id="rId4" Type="http://schemas.openxmlformats.org/officeDocument/2006/relationships/hyperlink" Target="https://kidshealth.org/en/parents/understanding-depression.html" TargetMode="External"/><Relationship Id="rId5" Type="http://schemas.openxmlformats.org/officeDocument/2006/relationships/hyperlink" Target="https://kidshealth.org/en/parents/suicide.html" TargetMode="External"/><Relationship Id="rId6" Type="http://schemas.openxmlformats.org/officeDocument/2006/relationships/image" Target="../media/image10.jpg"/><Relationship Id="rId7"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1"/>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1"/>
          <p:cNvSpPr/>
          <p:nvPr/>
        </p:nvSpPr>
        <p:spPr>
          <a:xfrm rot="2700000">
            <a:off x="-1872577" y="1372793"/>
            <a:ext cx="6135300" cy="5537781"/>
          </a:xfrm>
          <a:custGeom>
            <a:rect b="b" l="l" r="r" t="t"/>
            <a:pathLst>
              <a:path extrusionOk="0" h="5537781" w="6135300">
                <a:moveTo>
                  <a:pt x="0" y="0"/>
                </a:moveTo>
                <a:lnTo>
                  <a:pt x="6135300" y="0"/>
                </a:lnTo>
                <a:lnTo>
                  <a:pt x="6135300" y="3548931"/>
                </a:lnTo>
                <a:lnTo>
                  <a:pt x="4146451" y="5537781"/>
                </a:lnTo>
                <a:lnTo>
                  <a:pt x="0" y="1391331"/>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Online Security Protection Internet Safety Guard Lock Concept Zdjęcia  Royalty Free, Obrazki, Obrazy Oraz Fotografia Seryjna. Image 42746567." id="104" name="Google Shape;104;p1"/>
          <p:cNvPicPr preferRelativeResize="0"/>
          <p:nvPr/>
        </p:nvPicPr>
        <p:blipFill rotWithShape="1">
          <a:blip r:embed="rId3">
            <a:alphaModFix/>
          </a:blip>
          <a:srcRect b="-1" l="0" r="259" t="0"/>
          <a:stretch/>
        </p:blipFill>
        <p:spPr>
          <a:xfrm>
            <a:off x="2747771" y="1"/>
            <a:ext cx="8557447" cy="5347244"/>
          </a:xfrm>
          <a:custGeom>
            <a:rect b="b" l="l" r="r" t="t"/>
            <a:pathLst>
              <a:path extrusionOk="0" h="5852967" w="9366779">
                <a:moveTo>
                  <a:pt x="1169579" y="0"/>
                </a:moveTo>
                <a:lnTo>
                  <a:pt x="8197201" y="0"/>
                </a:lnTo>
                <a:lnTo>
                  <a:pt x="9366779" y="1169579"/>
                </a:lnTo>
                <a:lnTo>
                  <a:pt x="4683391" y="5852967"/>
                </a:lnTo>
                <a:lnTo>
                  <a:pt x="0" y="1169579"/>
                </a:lnTo>
                <a:close/>
              </a:path>
            </a:pathLst>
          </a:custGeom>
          <a:noFill/>
          <a:ln>
            <a:noFill/>
          </a:ln>
        </p:spPr>
      </p:pic>
      <p:sp>
        <p:nvSpPr>
          <p:cNvPr id="105" name="Google Shape;105;p1"/>
          <p:cNvSpPr/>
          <p:nvPr/>
        </p:nvSpPr>
        <p:spPr>
          <a:xfrm rot="2700000">
            <a:off x="8050242" y="292975"/>
            <a:ext cx="5056735" cy="9206602"/>
          </a:xfrm>
          <a:custGeom>
            <a:rect b="b" l="l" r="r" t="t"/>
            <a:pathLst>
              <a:path extrusionOk="0" h="9200989" w="5053652">
                <a:moveTo>
                  <a:pt x="0" y="209273"/>
                </a:moveTo>
                <a:lnTo>
                  <a:pt x="209274" y="0"/>
                </a:lnTo>
                <a:lnTo>
                  <a:pt x="5053652" y="4844379"/>
                </a:lnTo>
                <a:lnTo>
                  <a:pt x="697042" y="9200989"/>
                </a:lnTo>
                <a:lnTo>
                  <a:pt x="0" y="9200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1"/>
          <p:cNvSpPr/>
          <p:nvPr/>
        </p:nvSpPr>
        <p:spPr>
          <a:xfrm>
            <a:off x="4236909" y="5272381"/>
            <a:ext cx="3171238" cy="1585619"/>
          </a:xfrm>
          <a:prstGeom prst="triangle">
            <a:avLst>
              <a:gd fmla="val 50000" name="adj"/>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1"/>
          <p:cNvSpPr/>
          <p:nvPr/>
        </p:nvSpPr>
        <p:spPr>
          <a:xfrm rot="2700000">
            <a:off x="1861739" y="2074303"/>
            <a:ext cx="3372170" cy="337216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
          <p:cNvSpPr/>
          <p:nvPr/>
        </p:nvSpPr>
        <p:spPr>
          <a:xfrm rot="2700000">
            <a:off x="1423102" y="1635666"/>
            <a:ext cx="4249446" cy="4249444"/>
          </a:xfrm>
          <a:prstGeom prst="frame">
            <a:avLst>
              <a:gd fmla="val 1195" name="adj1"/>
            </a:avLst>
          </a:pr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9" name="Google Shape;109;p1"/>
          <p:cNvSpPr txBox="1"/>
          <p:nvPr>
            <p:ph type="ctrTitle"/>
          </p:nvPr>
        </p:nvSpPr>
        <p:spPr>
          <a:xfrm>
            <a:off x="1738683" y="3087528"/>
            <a:ext cx="3618284" cy="134572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D050"/>
              </a:buClr>
              <a:buSzPts val="2800"/>
              <a:buFont typeface="Calibri"/>
              <a:buNone/>
            </a:pPr>
            <a:r>
              <a:rPr b="1" lang="en-US" sz="2800">
                <a:solidFill>
                  <a:srgbClr val="92D050"/>
                </a:solidFill>
              </a:rPr>
              <a:t>INTERNET SAFETY </a:t>
            </a:r>
            <a:br>
              <a:rPr b="1" lang="en-US" sz="2800">
                <a:solidFill>
                  <a:srgbClr val="92D050"/>
                </a:solidFill>
              </a:rPr>
            </a:br>
            <a:endParaRPr b="1" sz="2800">
              <a:solidFill>
                <a:srgbClr val="92D050"/>
              </a:solidFill>
            </a:endParaRPr>
          </a:p>
        </p:txBody>
      </p:sp>
      <p:sp>
        <p:nvSpPr>
          <p:cNvPr id="110" name="Google Shape;110;p1"/>
          <p:cNvSpPr txBox="1"/>
          <p:nvPr>
            <p:ph idx="1" type="subTitle"/>
          </p:nvPr>
        </p:nvSpPr>
        <p:spPr>
          <a:xfrm>
            <a:off x="2197353" y="4527440"/>
            <a:ext cx="2700944" cy="65999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B0F0"/>
              </a:buClr>
              <a:buSzPts val="1600"/>
              <a:buNone/>
            </a:pPr>
            <a:r>
              <a:rPr lang="en-US" sz="1600">
                <a:solidFill>
                  <a:srgbClr val="00B0F0"/>
                </a:solidFill>
              </a:rPr>
              <a:t>FOR THE „POWER SICILY” LANGUAGE PREPARATION</a:t>
            </a:r>
            <a:endParaRPr/>
          </a:p>
        </p:txBody>
      </p:sp>
      <p:pic>
        <p:nvPicPr>
          <p:cNvPr id="111" name="Google Shape;111;p1"/>
          <p:cNvPicPr preferRelativeResize="0"/>
          <p:nvPr/>
        </p:nvPicPr>
        <p:blipFill>
          <a:blip r:embed="rId4">
            <a:alphaModFix/>
          </a:blip>
          <a:stretch>
            <a:fillRect/>
          </a:stretch>
        </p:blipFill>
        <p:spPr>
          <a:xfrm>
            <a:off x="9642484" y="5860300"/>
            <a:ext cx="2310415" cy="6599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15" name="Shape 215"/>
        <p:cNvGrpSpPr/>
        <p:nvPr/>
      </p:nvGrpSpPr>
      <p:grpSpPr>
        <a:xfrm>
          <a:off x="0" y="0"/>
          <a:ext cx="0" cy="0"/>
          <a:chOff x="0" y="0"/>
          <a:chExt cx="0" cy="0"/>
        </a:xfrm>
      </p:grpSpPr>
      <p:sp>
        <p:nvSpPr>
          <p:cNvPr id="216" name="Google Shape;216;p10"/>
          <p:cNvSpPr txBox="1"/>
          <p:nvPr>
            <p:ph type="ctrTitle"/>
          </p:nvPr>
        </p:nvSpPr>
        <p:spPr>
          <a:xfrm>
            <a:off x="761988" y="344325"/>
            <a:ext cx="5314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100"/>
              <a:buFont typeface="Calibri"/>
              <a:buNone/>
            </a:pPr>
            <a:r>
              <a:rPr b="1" i="0" lang="en-US" sz="2844"/>
              <a:t>Teaching Young People to Be Smart About Social Media</a:t>
            </a:r>
            <a:endParaRPr sz="2100"/>
          </a:p>
        </p:txBody>
      </p:sp>
      <p:sp>
        <p:nvSpPr>
          <p:cNvPr id="217" name="Google Shape;217;p10"/>
          <p:cNvSpPr txBox="1"/>
          <p:nvPr>
            <p:ph idx="1" type="subTitle"/>
          </p:nvPr>
        </p:nvSpPr>
        <p:spPr>
          <a:xfrm>
            <a:off x="762000" y="2279026"/>
            <a:ext cx="5314500" cy="3957900"/>
          </a:xfrm>
          <a:prstGeom prst="rect">
            <a:avLst/>
          </a:prstGeom>
          <a:noFill/>
          <a:ln>
            <a:noFill/>
          </a:ln>
        </p:spPr>
        <p:txBody>
          <a:bodyPr anchorCtr="0" anchor="t" bIns="45700" lIns="91425" spcFirstLastPara="1" rIns="91425" wrap="square" tIns="45700">
            <a:noAutofit/>
          </a:bodyPr>
          <a:lstStyle/>
          <a:p>
            <a:pPr indent="-51829" lvl="0" marL="0" rtl="0" algn="l">
              <a:lnSpc>
                <a:spcPct val="70000"/>
              </a:lnSpc>
              <a:spcBef>
                <a:spcPts val="0"/>
              </a:spcBef>
              <a:spcAft>
                <a:spcPts val="0"/>
              </a:spcAft>
              <a:buClr>
                <a:schemeClr val="lt1"/>
              </a:buClr>
              <a:buSzPts val="2616"/>
              <a:buFont typeface="Arial"/>
              <a:buChar char="•"/>
            </a:pPr>
            <a:r>
              <a:rPr b="0" lang="en-US" sz="2616"/>
              <a:t>Most teenagers use some form of social media and have a profile on a social networking site. Many visit these sites every day.</a:t>
            </a:r>
            <a:endParaRPr sz="2616"/>
          </a:p>
          <a:p>
            <a:pPr indent="-51829" lvl="0" marL="0" rtl="0" algn="l">
              <a:lnSpc>
                <a:spcPct val="70000"/>
              </a:lnSpc>
              <a:spcBef>
                <a:spcPts val="1000"/>
              </a:spcBef>
              <a:spcAft>
                <a:spcPts val="0"/>
              </a:spcAft>
              <a:buClr>
                <a:schemeClr val="lt1"/>
              </a:buClr>
              <a:buSzPts val="2616"/>
              <a:buFont typeface="Arial"/>
              <a:buChar char="•"/>
            </a:pPr>
            <a:r>
              <a:rPr b="0" lang="en-US" sz="2616"/>
              <a:t>There are plenty of good things about social media — but also many risks and things youngsters should avoid. They don't always make good choices when they post something to a site, and this can lead to problems.</a:t>
            </a:r>
            <a:endParaRPr sz="2616"/>
          </a:p>
          <a:p>
            <a:pPr indent="-51829" lvl="0" marL="0" rtl="0" algn="l">
              <a:lnSpc>
                <a:spcPct val="70000"/>
              </a:lnSpc>
              <a:spcBef>
                <a:spcPts val="1000"/>
              </a:spcBef>
              <a:spcAft>
                <a:spcPts val="0"/>
              </a:spcAft>
              <a:buClr>
                <a:schemeClr val="lt1"/>
              </a:buClr>
              <a:buSzPts val="2616"/>
              <a:buFont typeface="Arial"/>
              <a:buChar char="•"/>
            </a:pPr>
            <a:r>
              <a:rPr b="0" lang="en-US" sz="2616"/>
              <a:t>So it's important to use social media wisely.</a:t>
            </a:r>
            <a:endParaRPr sz="2616"/>
          </a:p>
          <a:p>
            <a:pPr indent="114300" lvl="0" marL="0" rtl="0" algn="l">
              <a:lnSpc>
                <a:spcPct val="70000"/>
              </a:lnSpc>
              <a:spcBef>
                <a:spcPts val="1000"/>
              </a:spcBef>
              <a:spcAft>
                <a:spcPts val="0"/>
              </a:spcAft>
              <a:buClr>
                <a:schemeClr val="lt1"/>
              </a:buClr>
              <a:buSzPts val="1800"/>
              <a:buFont typeface="Arial"/>
              <a:buNone/>
            </a:pPr>
            <a:r>
              <a:t/>
            </a:r>
            <a:endParaRPr sz="2000"/>
          </a:p>
        </p:txBody>
      </p:sp>
      <p:sp>
        <p:nvSpPr>
          <p:cNvPr id="218" name="Google Shape;218;p10"/>
          <p:cNvSpPr/>
          <p:nvPr/>
        </p:nvSpPr>
        <p:spPr>
          <a:xfrm flipH="1">
            <a:off x="658278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How to Help Victims of the Coronavirus Pandemic - The New York Times" id="219" name="Google Shape;219;p10"/>
          <p:cNvPicPr preferRelativeResize="0"/>
          <p:nvPr/>
        </p:nvPicPr>
        <p:blipFill rotWithShape="1">
          <a:blip r:embed="rId3">
            <a:alphaModFix/>
          </a:blip>
          <a:srcRect b="-1" l="13346" r="14573" t="0"/>
          <a:stretch/>
        </p:blipFill>
        <p:spPr>
          <a:xfrm>
            <a:off x="6750141" y="-2"/>
            <a:ext cx="5441859" cy="5654940"/>
          </a:xfrm>
          <a:custGeom>
            <a:rect b="b" l="l" r="r" t="t"/>
            <a:pathLst>
              <a:path extrusionOk="0" h="5654940" w="5441859">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ln>
            <a:noFill/>
          </a:ln>
        </p:spPr>
      </p:pic>
      <p:pic>
        <p:nvPicPr>
          <p:cNvPr id="220" name="Google Shape;220;p10"/>
          <p:cNvPicPr preferRelativeResize="0"/>
          <p:nvPr/>
        </p:nvPicPr>
        <p:blipFill>
          <a:blip r:embed="rId4">
            <a:alphaModFix/>
          </a:blip>
          <a:stretch>
            <a:fillRect/>
          </a:stretch>
        </p:blipFill>
        <p:spPr>
          <a:xfrm>
            <a:off x="9601984" y="6008800"/>
            <a:ext cx="2310415" cy="6599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6" name="Google Shape;226;p11"/>
          <p:cNvSpPr txBox="1"/>
          <p:nvPr>
            <p:ph type="title"/>
          </p:nvPr>
        </p:nvSpPr>
        <p:spPr>
          <a:xfrm>
            <a:off x="838200" y="467252"/>
            <a:ext cx="4391100" cy="1323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Verdana"/>
              <a:buNone/>
            </a:pPr>
            <a:r>
              <a:rPr b="1" lang="en-US" sz="2800">
                <a:latin typeface="Verdana"/>
                <a:ea typeface="Verdana"/>
                <a:cs typeface="Verdana"/>
                <a:sym typeface="Verdana"/>
              </a:rPr>
              <a:t>What's Good About Social Media</a:t>
            </a:r>
            <a:br>
              <a:rPr b="1" lang="en-US" sz="2800">
                <a:latin typeface="Verdana"/>
                <a:ea typeface="Verdana"/>
                <a:cs typeface="Verdana"/>
                <a:sym typeface="Verdana"/>
              </a:rPr>
            </a:br>
            <a:endParaRPr sz="2800"/>
          </a:p>
        </p:txBody>
      </p:sp>
      <p:sp>
        <p:nvSpPr>
          <p:cNvPr id="227" name="Google Shape;227;p11"/>
          <p:cNvSpPr txBox="1"/>
          <p:nvPr>
            <p:ph idx="1" type="body"/>
          </p:nvPr>
        </p:nvSpPr>
        <p:spPr>
          <a:xfrm>
            <a:off x="838200" y="2093400"/>
            <a:ext cx="5263800" cy="337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000"/>
              <a:buNone/>
            </a:pPr>
            <a:r>
              <a:rPr b="0" lang="en-US" sz="2000">
                <a:latin typeface="Arial"/>
                <a:ea typeface="Arial"/>
                <a:cs typeface="Arial"/>
                <a:sym typeface="Arial"/>
              </a:rPr>
              <a:t>Social media can help young people:</a:t>
            </a:r>
            <a:endParaRPr sz="3800"/>
          </a:p>
          <a:p>
            <a:pPr indent="-292100" lvl="0" marL="228600" rtl="0" algn="l">
              <a:lnSpc>
                <a:spcPct val="90000"/>
              </a:lnSpc>
              <a:spcBef>
                <a:spcPts val="1000"/>
              </a:spcBef>
              <a:spcAft>
                <a:spcPts val="0"/>
              </a:spcAft>
              <a:buSzPts val="2000"/>
              <a:buFont typeface="Arial"/>
              <a:buChar char="•"/>
            </a:pPr>
            <a:r>
              <a:rPr b="0" lang="en-US" sz="2000">
                <a:latin typeface="Verdana"/>
                <a:ea typeface="Verdana"/>
                <a:cs typeface="Verdana"/>
                <a:sym typeface="Verdana"/>
              </a:rPr>
              <a:t>stay connected with friends and family</a:t>
            </a:r>
            <a:endParaRPr sz="3800"/>
          </a:p>
          <a:p>
            <a:pPr indent="-292100" lvl="0" marL="228600" rtl="0" algn="l">
              <a:lnSpc>
                <a:spcPct val="90000"/>
              </a:lnSpc>
              <a:spcBef>
                <a:spcPts val="1000"/>
              </a:spcBef>
              <a:spcAft>
                <a:spcPts val="0"/>
              </a:spcAft>
              <a:buSzPts val="2000"/>
              <a:buFont typeface="Arial"/>
              <a:buChar char="•"/>
            </a:pPr>
            <a:r>
              <a:rPr b="0" lang="en-US" sz="2000">
                <a:latin typeface="Verdana"/>
                <a:ea typeface="Verdana"/>
                <a:cs typeface="Verdana"/>
                <a:sym typeface="Verdana"/>
              </a:rPr>
              <a:t>volunteer or get involved with a campaign, nonprofit, or charity</a:t>
            </a:r>
            <a:endParaRPr sz="3800"/>
          </a:p>
          <a:p>
            <a:pPr indent="-292100" lvl="0" marL="228600" rtl="0" algn="l">
              <a:lnSpc>
                <a:spcPct val="90000"/>
              </a:lnSpc>
              <a:spcBef>
                <a:spcPts val="1000"/>
              </a:spcBef>
              <a:spcAft>
                <a:spcPts val="0"/>
              </a:spcAft>
              <a:buSzPts val="2000"/>
              <a:buFont typeface="Arial"/>
              <a:buChar char="•"/>
            </a:pPr>
            <a:r>
              <a:rPr b="0" lang="en-US" sz="2000">
                <a:latin typeface="Verdana"/>
                <a:ea typeface="Verdana"/>
                <a:cs typeface="Verdana"/>
                <a:sym typeface="Verdana"/>
              </a:rPr>
              <a:t>enhance their creativity by sharing ideas, music, and art</a:t>
            </a:r>
            <a:endParaRPr sz="3800"/>
          </a:p>
          <a:p>
            <a:pPr indent="-292100" lvl="0" marL="228600" rtl="0" algn="l">
              <a:lnSpc>
                <a:spcPct val="90000"/>
              </a:lnSpc>
              <a:spcBef>
                <a:spcPts val="1000"/>
              </a:spcBef>
              <a:spcAft>
                <a:spcPts val="0"/>
              </a:spcAft>
              <a:buSzPts val="2000"/>
              <a:buFont typeface="Arial"/>
              <a:buChar char="•"/>
            </a:pPr>
            <a:r>
              <a:rPr b="0" lang="en-US" sz="2000">
                <a:latin typeface="Verdana"/>
                <a:ea typeface="Verdana"/>
                <a:cs typeface="Verdana"/>
                <a:sym typeface="Verdana"/>
              </a:rPr>
              <a:t>meet and interact with others who share similar interests</a:t>
            </a:r>
            <a:endParaRPr sz="3800"/>
          </a:p>
          <a:p>
            <a:pPr indent="-292100" lvl="0" marL="228600" rtl="0" algn="l">
              <a:lnSpc>
                <a:spcPct val="90000"/>
              </a:lnSpc>
              <a:spcBef>
                <a:spcPts val="1000"/>
              </a:spcBef>
              <a:spcAft>
                <a:spcPts val="0"/>
              </a:spcAft>
              <a:buSzPts val="2000"/>
              <a:buFont typeface="Arial"/>
              <a:buChar char="•"/>
            </a:pPr>
            <a:r>
              <a:rPr b="0" lang="en-US" sz="2000">
                <a:latin typeface="Verdana"/>
                <a:ea typeface="Verdana"/>
                <a:cs typeface="Verdana"/>
                <a:sym typeface="Verdana"/>
              </a:rPr>
              <a:t>communicate with educators and fellow students</a:t>
            </a:r>
            <a:endParaRPr sz="3800"/>
          </a:p>
          <a:p>
            <a:pPr indent="0" lvl="0" marL="0" rtl="0" algn="l">
              <a:lnSpc>
                <a:spcPct val="90000"/>
              </a:lnSpc>
              <a:spcBef>
                <a:spcPts val="1000"/>
              </a:spcBef>
              <a:spcAft>
                <a:spcPts val="0"/>
              </a:spcAft>
              <a:buClr>
                <a:schemeClr val="lt1"/>
              </a:buClr>
              <a:buSzPts val="1000"/>
              <a:buNone/>
            </a:pPr>
            <a:br>
              <a:rPr lang="en-US" sz="1700"/>
            </a:br>
            <a:endParaRPr sz="1700"/>
          </a:p>
        </p:txBody>
      </p:sp>
      <p:pic>
        <p:nvPicPr>
          <p:cNvPr descr="What Makes Hive Different? | Hive" id="228" name="Google Shape;228;p11"/>
          <p:cNvPicPr preferRelativeResize="0"/>
          <p:nvPr/>
        </p:nvPicPr>
        <p:blipFill rotWithShape="1">
          <a:blip r:embed="rId3">
            <a:alphaModFix/>
          </a:blip>
          <a:srcRect b="0" l="0" r="0" t="0"/>
          <a:stretch/>
        </p:blipFill>
        <p:spPr>
          <a:xfrm>
            <a:off x="5898850" y="558100"/>
            <a:ext cx="5890125" cy="4261400"/>
          </a:xfrm>
          <a:prstGeom prst="rect">
            <a:avLst/>
          </a:prstGeom>
          <a:noFill/>
          <a:ln>
            <a:noFill/>
          </a:ln>
        </p:spPr>
      </p:pic>
      <p:pic>
        <p:nvPicPr>
          <p:cNvPr id="229" name="Google Shape;229;p11"/>
          <p:cNvPicPr preferRelativeResize="0"/>
          <p:nvPr/>
        </p:nvPicPr>
        <p:blipFill>
          <a:blip r:embed="rId4">
            <a:alphaModFix/>
          </a:blip>
          <a:stretch>
            <a:fillRect/>
          </a:stretch>
        </p:blipFill>
        <p:spPr>
          <a:xfrm>
            <a:off x="9642484" y="5860300"/>
            <a:ext cx="2310415" cy="6599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88888"/>
        </a:solidFill>
      </p:bgPr>
    </p:bg>
    <p:spTree>
      <p:nvGrpSpPr>
        <p:cNvPr id="233" name="Shape 233"/>
        <p:cNvGrpSpPr/>
        <p:nvPr/>
      </p:nvGrpSpPr>
      <p:grpSpPr>
        <a:xfrm>
          <a:off x="0" y="0"/>
          <a:ext cx="0" cy="0"/>
          <a:chOff x="0" y="0"/>
          <a:chExt cx="0" cy="0"/>
        </a:xfrm>
      </p:grpSpPr>
      <p:sp>
        <p:nvSpPr>
          <p:cNvPr id="234" name="Google Shape;234;p12"/>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5" name="Google Shape;235;p12"/>
          <p:cNvSpPr txBox="1"/>
          <p:nvPr>
            <p:ph type="title"/>
          </p:nvPr>
        </p:nvSpPr>
        <p:spPr>
          <a:xfrm>
            <a:off x="838200" y="399752"/>
            <a:ext cx="4391100" cy="1323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Verdana"/>
              <a:buNone/>
            </a:pPr>
            <a:r>
              <a:rPr b="1" lang="en-US" sz="2800">
                <a:solidFill>
                  <a:schemeClr val="lt1"/>
                </a:solidFill>
                <a:latin typeface="Verdana"/>
                <a:ea typeface="Verdana"/>
                <a:cs typeface="Verdana"/>
                <a:sym typeface="Verdana"/>
              </a:rPr>
              <a:t>What's Bad About Social Media</a:t>
            </a:r>
            <a:br>
              <a:rPr b="1" lang="en-US" sz="2800">
                <a:solidFill>
                  <a:schemeClr val="lt1"/>
                </a:solidFill>
                <a:latin typeface="Verdana"/>
                <a:ea typeface="Verdana"/>
                <a:cs typeface="Verdana"/>
                <a:sym typeface="Verdana"/>
              </a:rPr>
            </a:br>
            <a:endParaRPr sz="2800">
              <a:solidFill>
                <a:schemeClr val="lt1"/>
              </a:solidFill>
            </a:endParaRPr>
          </a:p>
        </p:txBody>
      </p:sp>
      <p:sp>
        <p:nvSpPr>
          <p:cNvPr id="236" name="Google Shape;236;p12"/>
          <p:cNvSpPr txBox="1"/>
          <p:nvPr>
            <p:ph idx="1" type="body"/>
          </p:nvPr>
        </p:nvSpPr>
        <p:spPr>
          <a:xfrm>
            <a:off x="932700" y="2028475"/>
            <a:ext cx="5034300" cy="34281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lt1"/>
              </a:buClr>
              <a:buSzPct val="87061"/>
              <a:buNone/>
            </a:pPr>
            <a:r>
              <a:rPr b="0" lang="en-US" sz="2641">
                <a:solidFill>
                  <a:schemeClr val="lt1"/>
                </a:solidFill>
                <a:latin typeface="Arial"/>
                <a:ea typeface="Arial"/>
                <a:cs typeface="Arial"/>
                <a:sym typeface="Arial"/>
              </a:rPr>
              <a:t>Most teenagers:</a:t>
            </a:r>
            <a:endParaRPr sz="3141">
              <a:solidFill>
                <a:schemeClr val="lt1"/>
              </a:solidFill>
            </a:endParaRPr>
          </a:p>
          <a:p>
            <a:pPr indent="-268957" lvl="0" marL="228600" rtl="0" algn="l">
              <a:lnSpc>
                <a:spcPct val="90000"/>
              </a:lnSpc>
              <a:spcBef>
                <a:spcPts val="1000"/>
              </a:spcBef>
              <a:spcAft>
                <a:spcPts val="0"/>
              </a:spcAft>
              <a:buClr>
                <a:schemeClr val="lt1"/>
              </a:buClr>
              <a:buSzPct val="100000"/>
              <a:buFont typeface="Arial"/>
              <a:buChar char="•"/>
            </a:pPr>
            <a:r>
              <a:rPr b="0" lang="en-US" sz="2641">
                <a:solidFill>
                  <a:schemeClr val="lt1"/>
                </a:solidFill>
                <a:latin typeface="Verdana"/>
                <a:ea typeface="Verdana"/>
                <a:cs typeface="Verdana"/>
                <a:sym typeface="Verdana"/>
              </a:rPr>
              <a:t>post photos of themselves online or use their real names on their profiles</a:t>
            </a:r>
            <a:endParaRPr sz="3141">
              <a:solidFill>
                <a:schemeClr val="lt1"/>
              </a:solidFill>
            </a:endParaRPr>
          </a:p>
          <a:p>
            <a:pPr indent="-268957" lvl="0" marL="228600" rtl="0" algn="l">
              <a:lnSpc>
                <a:spcPct val="90000"/>
              </a:lnSpc>
              <a:spcBef>
                <a:spcPts val="1000"/>
              </a:spcBef>
              <a:spcAft>
                <a:spcPts val="0"/>
              </a:spcAft>
              <a:buClr>
                <a:schemeClr val="lt1"/>
              </a:buClr>
              <a:buSzPct val="100000"/>
              <a:buFont typeface="Arial"/>
              <a:buChar char="•"/>
            </a:pPr>
            <a:r>
              <a:rPr b="0" lang="en-US" sz="2641">
                <a:solidFill>
                  <a:schemeClr val="lt1"/>
                </a:solidFill>
                <a:latin typeface="Verdana"/>
                <a:ea typeface="Verdana"/>
                <a:cs typeface="Verdana"/>
                <a:sym typeface="Verdana"/>
              </a:rPr>
              <a:t>reveal their birthdates and interests</a:t>
            </a:r>
            <a:endParaRPr sz="3141">
              <a:solidFill>
                <a:schemeClr val="lt1"/>
              </a:solidFill>
            </a:endParaRPr>
          </a:p>
          <a:p>
            <a:pPr indent="-268957" lvl="0" marL="228600" rtl="0" algn="l">
              <a:lnSpc>
                <a:spcPct val="90000"/>
              </a:lnSpc>
              <a:spcBef>
                <a:spcPts val="1000"/>
              </a:spcBef>
              <a:spcAft>
                <a:spcPts val="0"/>
              </a:spcAft>
              <a:buClr>
                <a:schemeClr val="lt1"/>
              </a:buClr>
              <a:buSzPct val="100000"/>
              <a:buFont typeface="Arial"/>
              <a:buChar char="•"/>
            </a:pPr>
            <a:r>
              <a:rPr b="0" lang="en-US" sz="2641">
                <a:solidFill>
                  <a:schemeClr val="lt1"/>
                </a:solidFill>
                <a:latin typeface="Verdana"/>
                <a:ea typeface="Verdana"/>
                <a:cs typeface="Verdana"/>
                <a:sym typeface="Verdana"/>
              </a:rPr>
              <a:t>post their school name and the town where they live</a:t>
            </a:r>
            <a:endParaRPr b="0" sz="2641">
              <a:solidFill>
                <a:schemeClr val="lt1"/>
              </a:solidFill>
              <a:latin typeface="Verdana"/>
              <a:ea typeface="Verdana"/>
              <a:cs typeface="Verdana"/>
              <a:sym typeface="Verdana"/>
            </a:endParaRPr>
          </a:p>
          <a:p>
            <a:pPr indent="0" lvl="0" marL="0" rtl="0" algn="l">
              <a:lnSpc>
                <a:spcPct val="90000"/>
              </a:lnSpc>
              <a:spcBef>
                <a:spcPts val="1000"/>
              </a:spcBef>
              <a:spcAft>
                <a:spcPts val="0"/>
              </a:spcAft>
              <a:buClr>
                <a:schemeClr val="lt1"/>
              </a:buClr>
              <a:buSzPct val="87061"/>
              <a:buNone/>
            </a:pPr>
            <a:r>
              <a:rPr b="0" lang="en-US" sz="2641">
                <a:solidFill>
                  <a:schemeClr val="lt1"/>
                </a:solidFill>
                <a:latin typeface="Arial"/>
                <a:ea typeface="Arial"/>
                <a:cs typeface="Arial"/>
                <a:sym typeface="Arial"/>
              </a:rPr>
              <a:t>This can make them easy targets for online predators and others who might mean them harm</a:t>
            </a:r>
            <a:r>
              <a:rPr lang="en-US" sz="2641">
                <a:solidFill>
                  <a:schemeClr val="lt1"/>
                </a:solidFill>
                <a:latin typeface="Arial"/>
                <a:ea typeface="Arial"/>
                <a:cs typeface="Arial"/>
                <a:sym typeface="Arial"/>
              </a:rPr>
              <a:t>.</a:t>
            </a:r>
            <a:endParaRPr sz="1100">
              <a:solidFill>
                <a:schemeClr val="lt1"/>
              </a:solidFill>
            </a:endParaRPr>
          </a:p>
        </p:txBody>
      </p:sp>
      <p:pic>
        <p:nvPicPr>
          <p:cNvPr descr="Child Predators: Ultimate Guide to Protecting Your Child - Bark" id="237" name="Google Shape;237;p12"/>
          <p:cNvPicPr preferRelativeResize="0"/>
          <p:nvPr/>
        </p:nvPicPr>
        <p:blipFill rotWithShape="1">
          <a:blip r:embed="rId3">
            <a:alphaModFix/>
          </a:blip>
          <a:srcRect b="0" l="0" r="0" t="0"/>
          <a:stretch/>
        </p:blipFill>
        <p:spPr>
          <a:xfrm>
            <a:off x="6095999" y="2028482"/>
            <a:ext cx="5260976" cy="2762012"/>
          </a:xfrm>
          <a:prstGeom prst="rect">
            <a:avLst/>
          </a:prstGeom>
          <a:noFill/>
          <a:ln>
            <a:noFill/>
          </a:ln>
        </p:spPr>
      </p:pic>
      <p:pic>
        <p:nvPicPr>
          <p:cNvPr id="238" name="Google Shape;238;p12"/>
          <p:cNvPicPr preferRelativeResize="0"/>
          <p:nvPr/>
        </p:nvPicPr>
        <p:blipFill>
          <a:blip r:embed="rId4">
            <a:alphaModFix/>
          </a:blip>
          <a:stretch>
            <a:fillRect/>
          </a:stretch>
        </p:blipFill>
        <p:spPr>
          <a:xfrm>
            <a:off x="9642484" y="5860300"/>
            <a:ext cx="2310415" cy="659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13"/>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4" name="Google Shape;244;p13"/>
          <p:cNvSpPr txBox="1"/>
          <p:nvPr>
            <p:ph type="title"/>
          </p:nvPr>
        </p:nvSpPr>
        <p:spPr>
          <a:xfrm>
            <a:off x="838238" y="413252"/>
            <a:ext cx="4391100" cy="1323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Verdana"/>
              <a:buNone/>
            </a:pPr>
            <a:r>
              <a:rPr b="1" lang="en-US" sz="2800">
                <a:solidFill>
                  <a:schemeClr val="lt1"/>
                </a:solidFill>
                <a:latin typeface="Verdana"/>
                <a:ea typeface="Verdana"/>
                <a:cs typeface="Verdana"/>
                <a:sym typeface="Verdana"/>
              </a:rPr>
              <a:t>Concerns</a:t>
            </a:r>
            <a:br>
              <a:rPr b="1" lang="en-US" sz="2800">
                <a:solidFill>
                  <a:schemeClr val="lt1"/>
                </a:solidFill>
                <a:latin typeface="Verdana"/>
                <a:ea typeface="Verdana"/>
                <a:cs typeface="Verdana"/>
                <a:sym typeface="Verdana"/>
              </a:rPr>
            </a:br>
            <a:r>
              <a:rPr b="1" lang="en-US" sz="2800">
                <a:solidFill>
                  <a:schemeClr val="lt1"/>
                </a:solidFill>
                <a:latin typeface="Verdana"/>
                <a:ea typeface="Verdana"/>
                <a:cs typeface="Verdana"/>
                <a:sym typeface="Verdana"/>
              </a:rPr>
              <a:t>and</a:t>
            </a:r>
            <a:br>
              <a:rPr b="1" lang="en-US" sz="2800">
                <a:solidFill>
                  <a:schemeClr val="lt1"/>
                </a:solidFill>
                <a:latin typeface="Verdana"/>
                <a:ea typeface="Verdana"/>
                <a:cs typeface="Verdana"/>
                <a:sym typeface="Verdana"/>
              </a:rPr>
            </a:br>
            <a:r>
              <a:rPr b="1" lang="en-US" sz="2800">
                <a:solidFill>
                  <a:schemeClr val="lt1"/>
                </a:solidFill>
                <a:latin typeface="Verdana"/>
                <a:ea typeface="Verdana"/>
                <a:cs typeface="Verdana"/>
                <a:sym typeface="Verdana"/>
              </a:rPr>
              <a:t>Consequences</a:t>
            </a:r>
            <a:br>
              <a:rPr b="1" lang="en-US" sz="2800">
                <a:solidFill>
                  <a:schemeClr val="lt1"/>
                </a:solidFill>
                <a:latin typeface="Verdana"/>
                <a:ea typeface="Verdana"/>
                <a:cs typeface="Verdana"/>
                <a:sym typeface="Verdana"/>
              </a:rPr>
            </a:br>
            <a:endParaRPr sz="2800">
              <a:solidFill>
                <a:schemeClr val="lt1"/>
              </a:solidFill>
            </a:endParaRPr>
          </a:p>
        </p:txBody>
      </p:sp>
      <p:sp>
        <p:nvSpPr>
          <p:cNvPr id="245" name="Google Shape;245;p13"/>
          <p:cNvSpPr txBox="1"/>
          <p:nvPr>
            <p:ph idx="1" type="body"/>
          </p:nvPr>
        </p:nvSpPr>
        <p:spPr>
          <a:xfrm>
            <a:off x="905700" y="1936425"/>
            <a:ext cx="4391100" cy="3225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900"/>
              <a:buNone/>
            </a:pPr>
            <a:r>
              <a:rPr b="0" i="0" lang="en-US" sz="2100">
                <a:solidFill>
                  <a:schemeClr val="lt1"/>
                </a:solidFill>
                <a:latin typeface="Arial"/>
                <a:ea typeface="Arial"/>
                <a:cs typeface="Arial"/>
                <a:sym typeface="Arial"/>
              </a:rPr>
              <a:t>Besides problems like cyberbullying and online predators, teenagers also can face the possibility of a physical encounter with the wrong person. Many newer apps automatically reveal the poster's location when they're used. This can tell anyone exactly where to find the person using the app.</a:t>
            </a:r>
            <a:endParaRPr sz="1900">
              <a:solidFill>
                <a:schemeClr val="lt1"/>
              </a:solidFill>
            </a:endParaRPr>
          </a:p>
        </p:txBody>
      </p:sp>
      <p:pic>
        <p:nvPicPr>
          <p:cNvPr descr="Video game risks every parent should know | 12news.com" id="246" name="Google Shape;246;p13"/>
          <p:cNvPicPr preferRelativeResize="0"/>
          <p:nvPr/>
        </p:nvPicPr>
        <p:blipFill rotWithShape="1">
          <a:blip r:embed="rId3">
            <a:alphaModFix/>
          </a:blip>
          <a:srcRect b="0" l="0" r="0" t="0"/>
          <a:stretch/>
        </p:blipFill>
        <p:spPr>
          <a:xfrm>
            <a:off x="6095999" y="1936415"/>
            <a:ext cx="5260976" cy="2946146"/>
          </a:xfrm>
          <a:prstGeom prst="rect">
            <a:avLst/>
          </a:prstGeom>
          <a:noFill/>
          <a:ln>
            <a:noFill/>
          </a:ln>
        </p:spPr>
      </p:pic>
      <p:pic>
        <p:nvPicPr>
          <p:cNvPr id="247" name="Google Shape;247;p13"/>
          <p:cNvPicPr preferRelativeResize="0"/>
          <p:nvPr/>
        </p:nvPicPr>
        <p:blipFill>
          <a:blip r:embed="rId4">
            <a:alphaModFix/>
          </a:blip>
          <a:stretch>
            <a:fillRect/>
          </a:stretch>
        </p:blipFill>
        <p:spPr>
          <a:xfrm>
            <a:off x="9642484" y="5860300"/>
            <a:ext cx="2310415" cy="6599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14"/>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3" name="Google Shape;253;p14"/>
          <p:cNvSpPr txBox="1"/>
          <p:nvPr>
            <p:ph type="title"/>
          </p:nvPr>
        </p:nvSpPr>
        <p:spPr>
          <a:xfrm>
            <a:off x="946200" y="453752"/>
            <a:ext cx="4391100" cy="13233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Verdana"/>
              <a:buNone/>
            </a:pPr>
            <a:r>
              <a:rPr b="1" lang="en-US" sz="2800">
                <a:solidFill>
                  <a:schemeClr val="lt1"/>
                </a:solidFill>
                <a:latin typeface="Verdana"/>
                <a:ea typeface="Verdana"/>
                <a:cs typeface="Verdana"/>
                <a:sym typeface="Verdana"/>
              </a:rPr>
              <a:t>Concerns</a:t>
            </a:r>
            <a:br>
              <a:rPr b="1" lang="en-US" sz="2800">
                <a:solidFill>
                  <a:schemeClr val="lt1"/>
                </a:solidFill>
                <a:latin typeface="Verdana"/>
                <a:ea typeface="Verdana"/>
                <a:cs typeface="Verdana"/>
                <a:sym typeface="Verdana"/>
              </a:rPr>
            </a:br>
            <a:r>
              <a:rPr b="1" lang="en-US" sz="2800">
                <a:solidFill>
                  <a:schemeClr val="lt1"/>
                </a:solidFill>
                <a:latin typeface="Verdana"/>
                <a:ea typeface="Verdana"/>
                <a:cs typeface="Verdana"/>
                <a:sym typeface="Verdana"/>
              </a:rPr>
              <a:t>and</a:t>
            </a:r>
            <a:br>
              <a:rPr b="1" lang="en-US" sz="2800">
                <a:solidFill>
                  <a:schemeClr val="lt1"/>
                </a:solidFill>
                <a:latin typeface="Verdana"/>
                <a:ea typeface="Verdana"/>
                <a:cs typeface="Verdana"/>
                <a:sym typeface="Verdana"/>
              </a:rPr>
            </a:br>
            <a:r>
              <a:rPr b="1" lang="en-US" sz="2800">
                <a:solidFill>
                  <a:schemeClr val="lt1"/>
                </a:solidFill>
                <a:latin typeface="Verdana"/>
                <a:ea typeface="Verdana"/>
                <a:cs typeface="Verdana"/>
                <a:sym typeface="Verdana"/>
              </a:rPr>
              <a:t>Consequences</a:t>
            </a:r>
            <a:br>
              <a:rPr b="1" lang="en-US" sz="2800">
                <a:solidFill>
                  <a:schemeClr val="lt1"/>
                </a:solidFill>
                <a:latin typeface="Verdana"/>
                <a:ea typeface="Verdana"/>
                <a:cs typeface="Verdana"/>
                <a:sym typeface="Verdana"/>
              </a:rPr>
            </a:br>
            <a:endParaRPr sz="2800">
              <a:solidFill>
                <a:schemeClr val="lt1"/>
              </a:solidFill>
            </a:endParaRPr>
          </a:p>
        </p:txBody>
      </p:sp>
      <p:sp>
        <p:nvSpPr>
          <p:cNvPr id="254" name="Google Shape;254;p14"/>
          <p:cNvSpPr txBox="1"/>
          <p:nvPr>
            <p:ph idx="1" type="body"/>
          </p:nvPr>
        </p:nvSpPr>
        <p:spPr>
          <a:xfrm>
            <a:off x="851700" y="2201850"/>
            <a:ext cx="4391100" cy="24543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2200"/>
              <a:buNone/>
            </a:pPr>
            <a:r>
              <a:rPr b="0" i="0" lang="en-US" sz="2200">
                <a:solidFill>
                  <a:schemeClr val="lt1"/>
                </a:solidFill>
                <a:latin typeface="Arial"/>
                <a:ea typeface="Arial"/>
                <a:cs typeface="Arial"/>
                <a:sym typeface="Arial"/>
              </a:rPr>
              <a:t>And photos, videos, and comments made online usually can't be taken back once they're posted. Even when a teen thinks something has been deleted, it can be impossible to completely erase it from the Internet.</a:t>
            </a:r>
            <a:endParaRPr b="0" i="0" sz="2200">
              <a:solidFill>
                <a:schemeClr val="lt1"/>
              </a:solidFill>
              <a:latin typeface="Arial"/>
              <a:ea typeface="Arial"/>
              <a:cs typeface="Arial"/>
              <a:sym typeface="Arial"/>
            </a:endParaRPr>
          </a:p>
          <a:p>
            <a:pPr indent="0" lvl="0" marL="0" rtl="0" algn="l">
              <a:lnSpc>
                <a:spcPct val="90000"/>
              </a:lnSpc>
              <a:spcBef>
                <a:spcPts val="1000"/>
              </a:spcBef>
              <a:spcAft>
                <a:spcPts val="0"/>
              </a:spcAft>
              <a:buClr>
                <a:schemeClr val="dk1"/>
              </a:buClr>
              <a:buSzPts val="2200"/>
              <a:buNone/>
            </a:pPr>
            <a:r>
              <a:t/>
            </a:r>
            <a:endParaRPr sz="2200">
              <a:solidFill>
                <a:schemeClr val="lt1"/>
              </a:solidFill>
            </a:endParaRPr>
          </a:p>
        </p:txBody>
      </p:sp>
      <p:pic>
        <p:nvPicPr>
          <p:cNvPr descr="i can't erase you by tapplebottom on DeviantArt" id="255" name="Google Shape;255;p14"/>
          <p:cNvPicPr preferRelativeResize="0"/>
          <p:nvPr/>
        </p:nvPicPr>
        <p:blipFill rotWithShape="1">
          <a:blip r:embed="rId3">
            <a:alphaModFix/>
          </a:blip>
          <a:srcRect b="0" l="0" r="0" t="0"/>
          <a:stretch/>
        </p:blipFill>
        <p:spPr>
          <a:xfrm>
            <a:off x="6253950" y="1429488"/>
            <a:ext cx="4945074" cy="3960000"/>
          </a:xfrm>
          <a:prstGeom prst="rect">
            <a:avLst/>
          </a:prstGeom>
          <a:noFill/>
          <a:ln>
            <a:noFill/>
          </a:ln>
        </p:spPr>
      </p:pic>
      <p:pic>
        <p:nvPicPr>
          <p:cNvPr id="256" name="Google Shape;256;p14"/>
          <p:cNvPicPr preferRelativeResize="0"/>
          <p:nvPr/>
        </p:nvPicPr>
        <p:blipFill>
          <a:blip r:embed="rId4">
            <a:alphaModFix/>
          </a:blip>
          <a:stretch>
            <a:fillRect/>
          </a:stretch>
        </p:blipFill>
        <p:spPr>
          <a:xfrm>
            <a:off x="9642484" y="5860300"/>
            <a:ext cx="2310415" cy="6599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15"/>
          <p:cNvSpPr/>
          <p:nvPr/>
        </p:nvSpPr>
        <p:spPr>
          <a:xfrm>
            <a:off x="0" y="0"/>
            <a:ext cx="12192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2" name="Google Shape;262;p15"/>
          <p:cNvSpPr txBox="1"/>
          <p:nvPr>
            <p:ph type="ctrTitle"/>
          </p:nvPr>
        </p:nvSpPr>
        <p:spPr>
          <a:xfrm>
            <a:off x="908454" y="1360481"/>
            <a:ext cx="460534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900"/>
              <a:buFont typeface="Verdana"/>
              <a:buNone/>
            </a:pPr>
            <a:r>
              <a:rPr b="1" lang="en-US" sz="3900">
                <a:solidFill>
                  <a:schemeClr val="lt1"/>
                </a:solidFill>
                <a:latin typeface="Verdana"/>
                <a:ea typeface="Verdana"/>
                <a:cs typeface="Verdana"/>
                <a:sym typeface="Verdana"/>
              </a:rPr>
              <a:t>Concerns</a:t>
            </a:r>
            <a:br>
              <a:rPr b="1" lang="en-US" sz="3900">
                <a:solidFill>
                  <a:schemeClr val="lt1"/>
                </a:solidFill>
                <a:latin typeface="Verdana"/>
                <a:ea typeface="Verdana"/>
                <a:cs typeface="Verdana"/>
                <a:sym typeface="Verdana"/>
              </a:rPr>
            </a:br>
            <a:r>
              <a:rPr b="1" lang="en-US" sz="3900">
                <a:solidFill>
                  <a:schemeClr val="lt1"/>
                </a:solidFill>
                <a:latin typeface="Verdana"/>
                <a:ea typeface="Verdana"/>
                <a:cs typeface="Verdana"/>
                <a:sym typeface="Verdana"/>
              </a:rPr>
              <a:t>and Consequences</a:t>
            </a:r>
            <a:br>
              <a:rPr b="1" lang="en-US" sz="3900">
                <a:solidFill>
                  <a:schemeClr val="lt1"/>
                </a:solidFill>
                <a:latin typeface="Verdana"/>
                <a:ea typeface="Verdana"/>
                <a:cs typeface="Verdana"/>
                <a:sym typeface="Verdana"/>
              </a:rPr>
            </a:br>
            <a:endParaRPr sz="3900">
              <a:solidFill>
                <a:schemeClr val="lt1"/>
              </a:solidFill>
            </a:endParaRPr>
          </a:p>
        </p:txBody>
      </p:sp>
      <p:sp>
        <p:nvSpPr>
          <p:cNvPr id="263" name="Google Shape;263;p15"/>
          <p:cNvSpPr txBox="1"/>
          <p:nvPr>
            <p:ph idx="1" type="subTitle"/>
          </p:nvPr>
        </p:nvSpPr>
        <p:spPr>
          <a:xfrm>
            <a:off x="908454" y="3840156"/>
            <a:ext cx="460534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600"/>
              <a:buNone/>
            </a:pPr>
            <a:r>
              <a:rPr b="0" i="0" lang="en-US" sz="1600">
                <a:solidFill>
                  <a:schemeClr val="lt1"/>
                </a:solidFill>
                <a:latin typeface="Arial"/>
                <a:ea typeface="Arial"/>
                <a:cs typeface="Arial"/>
                <a:sym typeface="Arial"/>
              </a:rPr>
              <a:t>Posting an inappropriate photo can damage a reputation and cause problems years later — such as when a potential employer or college admissions officer does a background check. And sending a mean-spirited text, even as a joke, can be very hurtful to someone else and even taken as a threat.</a:t>
            </a:r>
            <a:endParaRPr b="0" i="0" sz="1600">
              <a:solidFill>
                <a:schemeClr val="lt1"/>
              </a:solidFill>
              <a:latin typeface="Arial"/>
              <a:ea typeface="Arial"/>
              <a:cs typeface="Arial"/>
              <a:sym typeface="Arial"/>
            </a:endParaRPr>
          </a:p>
          <a:p>
            <a:pPr indent="0" lvl="0" marL="0" rtl="0" algn="l">
              <a:lnSpc>
                <a:spcPct val="90000"/>
              </a:lnSpc>
              <a:spcBef>
                <a:spcPts val="1000"/>
              </a:spcBef>
              <a:spcAft>
                <a:spcPts val="0"/>
              </a:spcAft>
              <a:buClr>
                <a:schemeClr val="dk1"/>
              </a:buClr>
              <a:buSzPts val="1600"/>
              <a:buNone/>
            </a:pPr>
            <a:r>
              <a:t/>
            </a:r>
            <a:endParaRPr sz="1600">
              <a:solidFill>
                <a:schemeClr val="lt1"/>
              </a:solidFill>
            </a:endParaRPr>
          </a:p>
        </p:txBody>
      </p:sp>
      <p:pic>
        <p:nvPicPr>
          <p:cNvPr descr="8 Ways to Damage Your Online Reputation | Jackson Marketing, Inc." id="264" name="Google Shape;264;p15"/>
          <p:cNvPicPr preferRelativeResize="0"/>
          <p:nvPr/>
        </p:nvPicPr>
        <p:blipFill rotWithShape="1">
          <a:blip r:embed="rId3">
            <a:alphaModFix/>
          </a:blip>
          <a:srcRect b="298" l="0" r="2" t="0"/>
          <a:stretch/>
        </p:blipFill>
        <p:spPr>
          <a:xfrm>
            <a:off x="5800734" y="1057275"/>
            <a:ext cx="5917401" cy="4743450"/>
          </a:xfrm>
          <a:prstGeom prst="rect">
            <a:avLst/>
          </a:prstGeom>
          <a:noFill/>
          <a:ln>
            <a:noFill/>
          </a:ln>
        </p:spPr>
      </p:pic>
      <p:sp>
        <p:nvSpPr>
          <p:cNvPr id="265" name="Google Shape;265;p15"/>
          <p:cNvSpPr/>
          <p:nvPr/>
        </p:nvSpPr>
        <p:spPr>
          <a:xfrm>
            <a:off x="602461" y="1197769"/>
            <a:ext cx="10987078" cy="4462463"/>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6" name="Google Shape;266;p15"/>
          <p:cNvPicPr preferRelativeResize="0"/>
          <p:nvPr/>
        </p:nvPicPr>
        <p:blipFill>
          <a:blip r:embed="rId4">
            <a:alphaModFix/>
          </a:blip>
          <a:stretch>
            <a:fillRect/>
          </a:stretch>
        </p:blipFill>
        <p:spPr>
          <a:xfrm>
            <a:off x="9669484" y="6008800"/>
            <a:ext cx="2310415" cy="6599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400"/>
                                        <p:tgtEl>
                                          <p:spTgt spid="263">
                                            <p:txEl>
                                              <p:pRg end="0" st="0"/>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263">
                                            <p:txEl>
                                              <p:pRg end="1" st="1"/>
                                            </p:txEl>
                                          </p:spTgt>
                                        </p:tgtEl>
                                        <p:attrNameLst>
                                          <p:attrName>style.visibility</p:attrName>
                                        </p:attrNameLst>
                                      </p:cBhvr>
                                      <p:to>
                                        <p:strVal val="visible"/>
                                      </p:to>
                                    </p:set>
                                    <p:animEffect filter="fade" transition="in">
                                      <p:cBhvr>
                                        <p:cTn dur="400"/>
                                        <p:tgtEl>
                                          <p:spTgt spid="263">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62"/>
                                        </p:tgtEl>
                                        <p:attrNameLst>
                                          <p:attrName>style.visibility</p:attrName>
                                        </p:attrNameLst>
                                      </p:cBhvr>
                                      <p:to>
                                        <p:strVal val="visible"/>
                                      </p:to>
                                    </p:set>
                                    <p:animEffect filter="fade" transition="in">
                                      <p:cBhvr>
                                        <p:cTn dur="4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p16"/>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2" name="Google Shape;272;p16"/>
          <p:cNvSpPr txBox="1"/>
          <p:nvPr>
            <p:ph type="ctrTitle"/>
          </p:nvPr>
        </p:nvSpPr>
        <p:spPr>
          <a:xfrm>
            <a:off x="838199" y="1174819"/>
            <a:ext cx="4826795" cy="28583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Verdana"/>
              <a:buNone/>
            </a:pPr>
            <a:r>
              <a:rPr b="1" lang="en-US" sz="4500">
                <a:solidFill>
                  <a:schemeClr val="lt1"/>
                </a:solidFill>
                <a:latin typeface="Verdana"/>
                <a:ea typeface="Verdana"/>
                <a:cs typeface="Verdana"/>
                <a:sym typeface="Verdana"/>
              </a:rPr>
              <a:t>Concerns</a:t>
            </a:r>
            <a:br>
              <a:rPr b="1" lang="en-US" sz="4500">
                <a:solidFill>
                  <a:schemeClr val="lt1"/>
                </a:solidFill>
                <a:latin typeface="Verdana"/>
                <a:ea typeface="Verdana"/>
                <a:cs typeface="Verdana"/>
                <a:sym typeface="Verdana"/>
              </a:rPr>
            </a:br>
            <a:r>
              <a:rPr b="1" lang="en-US" sz="4500">
                <a:solidFill>
                  <a:schemeClr val="lt1"/>
                </a:solidFill>
                <a:latin typeface="Verdana"/>
                <a:ea typeface="Verdana"/>
                <a:cs typeface="Verdana"/>
                <a:sym typeface="Verdana"/>
              </a:rPr>
              <a:t>and Consequences</a:t>
            </a:r>
            <a:br>
              <a:rPr b="1" lang="en-US" sz="4500">
                <a:solidFill>
                  <a:schemeClr val="lt1"/>
                </a:solidFill>
                <a:latin typeface="Verdana"/>
                <a:ea typeface="Verdana"/>
                <a:cs typeface="Verdana"/>
                <a:sym typeface="Verdana"/>
              </a:rPr>
            </a:br>
            <a:endParaRPr sz="4500">
              <a:solidFill>
                <a:schemeClr val="lt1"/>
              </a:solidFill>
            </a:endParaRPr>
          </a:p>
        </p:txBody>
      </p:sp>
      <p:sp>
        <p:nvSpPr>
          <p:cNvPr id="273" name="Google Shape;273;p16"/>
          <p:cNvSpPr txBox="1"/>
          <p:nvPr>
            <p:ph idx="1" type="subTitle"/>
          </p:nvPr>
        </p:nvSpPr>
        <p:spPr>
          <a:xfrm>
            <a:off x="835025" y="3658501"/>
            <a:ext cx="4830300" cy="2916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700"/>
              <a:buNone/>
            </a:pPr>
            <a:r>
              <a:rPr b="0" i="0" lang="en-US" sz="1908">
                <a:solidFill>
                  <a:schemeClr val="lt1"/>
                </a:solidFill>
                <a:latin typeface="Arial"/>
                <a:ea typeface="Arial"/>
                <a:cs typeface="Arial"/>
                <a:sym typeface="Arial"/>
              </a:rPr>
              <a:t>Spending too much time on social media can be a downer too. Seeing how many "friends" others have and the pictures of them having fun can make young people feel bad about themselves or like they don't measure up to their peers.</a:t>
            </a:r>
            <a:endParaRPr sz="1700">
              <a:solidFill>
                <a:schemeClr val="lt1"/>
              </a:solidFill>
            </a:endParaRPr>
          </a:p>
        </p:txBody>
      </p:sp>
      <p:grpSp>
        <p:nvGrpSpPr>
          <p:cNvPr id="274" name="Google Shape;274;p16"/>
          <p:cNvGrpSpPr/>
          <p:nvPr/>
        </p:nvGrpSpPr>
        <p:grpSpPr>
          <a:xfrm>
            <a:off x="6096000" y="841376"/>
            <a:ext cx="5260976" cy="4707593"/>
            <a:chOff x="6096000" y="841376"/>
            <a:chExt cx="5260976" cy="4707593"/>
          </a:xfrm>
        </p:grpSpPr>
        <p:grpSp>
          <p:nvGrpSpPr>
            <p:cNvPr id="275" name="Google Shape;275;p16"/>
            <p:cNvGrpSpPr/>
            <p:nvPr/>
          </p:nvGrpSpPr>
          <p:grpSpPr>
            <a:xfrm>
              <a:off x="6096001" y="841376"/>
              <a:ext cx="5260975" cy="4707593"/>
              <a:chOff x="6096001" y="841376"/>
              <a:chExt cx="5260975" cy="4707593"/>
            </a:xfrm>
          </p:grpSpPr>
          <p:sp>
            <p:nvSpPr>
              <p:cNvPr id="276" name="Google Shape;276;p16"/>
              <p:cNvSpPr/>
              <p:nvPr/>
            </p:nvSpPr>
            <p:spPr>
              <a:xfrm>
                <a:off x="6096001" y="841376"/>
                <a:ext cx="5260975" cy="4707593"/>
              </a:xfrm>
              <a:custGeom>
                <a:rect b="b" l="l" r="r" t="t"/>
                <a:pathLst>
                  <a:path extrusionOk="0" h="4707593" w="5260975">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7" name="Google Shape;277;p16"/>
              <p:cNvSpPr/>
              <p:nvPr/>
            </p:nvSpPr>
            <p:spPr>
              <a:xfrm>
                <a:off x="6096001" y="841376"/>
                <a:ext cx="5260975" cy="4707593"/>
              </a:xfrm>
              <a:custGeom>
                <a:rect b="b" l="l" r="r" t="t"/>
                <a:pathLst>
                  <a:path extrusionOk="0" h="4707593" w="5260975">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lt1">
                  <a:alpha val="1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78" name="Google Shape;278;p16"/>
            <p:cNvGrpSpPr/>
            <p:nvPr/>
          </p:nvGrpSpPr>
          <p:grpSpPr>
            <a:xfrm>
              <a:off x="6096000" y="4138312"/>
              <a:ext cx="5260975" cy="1410656"/>
              <a:chOff x="6096000" y="4138312"/>
              <a:chExt cx="5260975" cy="1410656"/>
            </a:xfrm>
          </p:grpSpPr>
          <p:sp>
            <p:nvSpPr>
              <p:cNvPr id="279" name="Google Shape;279;p16"/>
              <p:cNvSpPr/>
              <p:nvPr/>
            </p:nvSpPr>
            <p:spPr>
              <a:xfrm>
                <a:off x="6096000" y="4138312"/>
                <a:ext cx="5260975" cy="1410656"/>
              </a:xfrm>
              <a:custGeom>
                <a:rect b="b" l="l" r="r" t="t"/>
                <a:pathLst>
                  <a:path extrusionOk="0" h="1410656" w="5260975">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0" name="Google Shape;280;p16"/>
              <p:cNvSpPr/>
              <p:nvPr/>
            </p:nvSpPr>
            <p:spPr>
              <a:xfrm>
                <a:off x="6096000" y="4138312"/>
                <a:ext cx="5260975" cy="1410656"/>
              </a:xfrm>
              <a:custGeom>
                <a:rect b="b" l="l" r="r" t="t"/>
                <a:pathLst>
                  <a:path extrusionOk="0" h="1410656" w="5260975">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rotWithShape="1">
                <a:blip r:embed="rId3">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pic>
        <p:nvPicPr>
          <p:cNvPr descr="How Social Media Is Making You Feel Bad about Yourself Every Day" id="281" name="Google Shape;281;p16"/>
          <p:cNvPicPr preferRelativeResize="0"/>
          <p:nvPr/>
        </p:nvPicPr>
        <p:blipFill rotWithShape="1">
          <a:blip r:embed="rId4">
            <a:alphaModFix/>
          </a:blip>
          <a:srcRect b="0" l="0" r="0" t="0"/>
          <a:stretch/>
        </p:blipFill>
        <p:spPr>
          <a:xfrm>
            <a:off x="6541932" y="1659155"/>
            <a:ext cx="4369112" cy="2446702"/>
          </a:xfrm>
          <a:prstGeom prst="rect">
            <a:avLst/>
          </a:prstGeom>
          <a:noFill/>
          <a:ln>
            <a:noFill/>
          </a:ln>
        </p:spPr>
      </p:pic>
      <p:pic>
        <p:nvPicPr>
          <p:cNvPr id="282" name="Google Shape;282;p16"/>
          <p:cNvPicPr preferRelativeResize="0"/>
          <p:nvPr/>
        </p:nvPicPr>
        <p:blipFill>
          <a:blip r:embed="rId5">
            <a:alphaModFix/>
          </a:blip>
          <a:stretch>
            <a:fillRect/>
          </a:stretch>
        </p:blipFill>
        <p:spPr>
          <a:xfrm>
            <a:off x="9642484" y="5860300"/>
            <a:ext cx="2310415" cy="659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sp>
        <p:nvSpPr>
          <p:cNvPr id="287" name="Google Shape;287;p17"/>
          <p:cNvSpPr/>
          <p:nvPr/>
        </p:nvSpPr>
        <p:spPr>
          <a:xfrm>
            <a:off x="0" y="0"/>
            <a:ext cx="12192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8" name="Google Shape;288;p17"/>
          <p:cNvSpPr txBox="1"/>
          <p:nvPr>
            <p:ph type="ctrTitle"/>
          </p:nvPr>
        </p:nvSpPr>
        <p:spPr>
          <a:xfrm>
            <a:off x="728663" y="638850"/>
            <a:ext cx="5367300" cy="2387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Font typeface="Verdana"/>
              <a:buNone/>
            </a:pPr>
            <a:r>
              <a:rPr b="1" lang="en-US" sz="5000">
                <a:solidFill>
                  <a:schemeClr val="lt1"/>
                </a:solidFill>
                <a:latin typeface="Verdana"/>
                <a:ea typeface="Verdana"/>
                <a:cs typeface="Verdana"/>
                <a:sym typeface="Verdana"/>
              </a:rPr>
              <a:t>What Is Sexting?</a:t>
            </a:r>
            <a:br>
              <a:rPr b="1" lang="en-US" sz="5000">
                <a:solidFill>
                  <a:schemeClr val="lt1"/>
                </a:solidFill>
                <a:latin typeface="Verdana"/>
                <a:ea typeface="Verdana"/>
                <a:cs typeface="Verdana"/>
                <a:sym typeface="Verdana"/>
              </a:rPr>
            </a:br>
            <a:endParaRPr sz="5000">
              <a:solidFill>
                <a:schemeClr val="lt1"/>
              </a:solidFill>
            </a:endParaRPr>
          </a:p>
        </p:txBody>
      </p:sp>
      <p:sp>
        <p:nvSpPr>
          <p:cNvPr id="289" name="Google Shape;289;p17"/>
          <p:cNvSpPr txBox="1"/>
          <p:nvPr>
            <p:ph idx="1" type="subTitle"/>
          </p:nvPr>
        </p:nvSpPr>
        <p:spPr>
          <a:xfrm>
            <a:off x="391475" y="3132575"/>
            <a:ext cx="5704500" cy="23877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lt1"/>
              </a:buClr>
              <a:buSzPts val="1100"/>
              <a:buNone/>
            </a:pPr>
            <a:r>
              <a:rPr b="0" lang="en-US" sz="1629">
                <a:solidFill>
                  <a:schemeClr val="lt1"/>
                </a:solidFill>
                <a:latin typeface="Arial"/>
                <a:ea typeface="Arial"/>
                <a:cs typeface="Arial"/>
                <a:sym typeface="Arial"/>
              </a:rPr>
              <a:t>Sexting (or "sex texting") is sending or getting sexually explicit or suggestive images, messages, or video on a smartphone or through the Internet.</a:t>
            </a:r>
            <a:endParaRPr sz="2929"/>
          </a:p>
          <a:p>
            <a:pPr indent="0" lvl="0" marL="0" rtl="0" algn="l">
              <a:lnSpc>
                <a:spcPct val="90000"/>
              </a:lnSpc>
              <a:spcBef>
                <a:spcPts val="1000"/>
              </a:spcBef>
              <a:spcAft>
                <a:spcPts val="0"/>
              </a:spcAft>
              <a:buClr>
                <a:schemeClr val="lt1"/>
              </a:buClr>
              <a:buSzPts val="1100"/>
              <a:buNone/>
            </a:pPr>
            <a:r>
              <a:rPr b="0" lang="en-US" sz="1629">
                <a:solidFill>
                  <a:schemeClr val="lt1"/>
                </a:solidFill>
                <a:latin typeface="Arial"/>
                <a:ea typeface="Arial"/>
                <a:cs typeface="Arial"/>
                <a:sym typeface="Arial"/>
              </a:rPr>
              <a:t>Sexting includes sending:</a:t>
            </a:r>
            <a:endParaRPr sz="2929"/>
          </a:p>
          <a:p>
            <a:pPr indent="-103443" lvl="0" marL="0" rtl="0" algn="l">
              <a:lnSpc>
                <a:spcPct val="90000"/>
              </a:lnSpc>
              <a:spcBef>
                <a:spcPts val="1000"/>
              </a:spcBef>
              <a:spcAft>
                <a:spcPts val="0"/>
              </a:spcAft>
              <a:buClr>
                <a:schemeClr val="lt1"/>
              </a:buClr>
              <a:buSzPts val="1629"/>
              <a:buFont typeface="Arial"/>
              <a:buChar char="•"/>
            </a:pPr>
            <a:r>
              <a:rPr b="0" lang="en-US" sz="1629">
                <a:solidFill>
                  <a:schemeClr val="lt1"/>
                </a:solidFill>
                <a:latin typeface="Verdana"/>
                <a:ea typeface="Verdana"/>
                <a:cs typeface="Verdana"/>
                <a:sym typeface="Verdana"/>
              </a:rPr>
              <a:t>nude or nearly nude photos or selfies</a:t>
            </a:r>
            <a:endParaRPr sz="2929"/>
          </a:p>
          <a:p>
            <a:pPr indent="-103443" lvl="0" marL="0" rtl="0" algn="l">
              <a:lnSpc>
                <a:spcPct val="90000"/>
              </a:lnSpc>
              <a:spcBef>
                <a:spcPts val="1000"/>
              </a:spcBef>
              <a:spcAft>
                <a:spcPts val="0"/>
              </a:spcAft>
              <a:buClr>
                <a:schemeClr val="lt1"/>
              </a:buClr>
              <a:buSzPts val="1629"/>
              <a:buFont typeface="Arial"/>
              <a:buChar char="•"/>
            </a:pPr>
            <a:r>
              <a:rPr b="0" lang="en-US" sz="1629">
                <a:solidFill>
                  <a:schemeClr val="lt1"/>
                </a:solidFill>
                <a:latin typeface="Verdana"/>
                <a:ea typeface="Verdana"/>
                <a:cs typeface="Verdana"/>
                <a:sym typeface="Verdana"/>
              </a:rPr>
              <a:t>videos that show nudity, sex acts, or simulated sex</a:t>
            </a:r>
            <a:endParaRPr sz="2929"/>
          </a:p>
          <a:p>
            <a:pPr indent="-103443" lvl="0" marL="0" rtl="0" algn="l">
              <a:lnSpc>
                <a:spcPct val="90000"/>
              </a:lnSpc>
              <a:spcBef>
                <a:spcPts val="1000"/>
              </a:spcBef>
              <a:spcAft>
                <a:spcPts val="0"/>
              </a:spcAft>
              <a:buClr>
                <a:schemeClr val="lt1"/>
              </a:buClr>
              <a:buSzPts val="1629"/>
              <a:buFont typeface="Arial"/>
              <a:buChar char="•"/>
            </a:pPr>
            <a:r>
              <a:rPr b="0" lang="en-US" sz="1629">
                <a:solidFill>
                  <a:schemeClr val="lt1"/>
                </a:solidFill>
                <a:latin typeface="Verdana"/>
                <a:ea typeface="Verdana"/>
                <a:cs typeface="Verdana"/>
                <a:sym typeface="Verdana"/>
              </a:rPr>
              <a:t>text messages that propose sex or refer to sex act</a:t>
            </a:r>
            <a:endParaRPr sz="1400">
              <a:solidFill>
                <a:schemeClr val="lt1"/>
              </a:solidFill>
            </a:endParaRPr>
          </a:p>
        </p:txBody>
      </p:sp>
      <p:sp>
        <p:nvSpPr>
          <p:cNvPr id="290" name="Google Shape;290;p17"/>
          <p:cNvSpPr/>
          <p:nvPr/>
        </p:nvSpPr>
        <p:spPr>
          <a:xfrm>
            <a:off x="6234112" y="638849"/>
            <a:ext cx="5505449" cy="547564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Sexting – Wikipedia, wolna encyklopedia" id="291" name="Google Shape;291;p17"/>
          <p:cNvPicPr preferRelativeResize="0"/>
          <p:nvPr/>
        </p:nvPicPr>
        <p:blipFill rotWithShape="1">
          <a:blip r:embed="rId3">
            <a:alphaModFix/>
          </a:blip>
          <a:srcRect b="0" l="0" r="0" t="0"/>
          <a:stretch/>
        </p:blipFill>
        <p:spPr>
          <a:xfrm>
            <a:off x="7681629" y="1056303"/>
            <a:ext cx="2610414" cy="4640737"/>
          </a:xfrm>
          <a:prstGeom prst="rect">
            <a:avLst/>
          </a:prstGeom>
          <a:noFill/>
          <a:ln>
            <a:noFill/>
          </a:ln>
        </p:spPr>
      </p:pic>
      <p:pic>
        <p:nvPicPr>
          <p:cNvPr id="292" name="Google Shape;292;p17"/>
          <p:cNvPicPr preferRelativeResize="0"/>
          <p:nvPr/>
        </p:nvPicPr>
        <p:blipFill>
          <a:blip r:embed="rId4">
            <a:alphaModFix/>
          </a:blip>
          <a:stretch>
            <a:fillRect/>
          </a:stretch>
        </p:blipFill>
        <p:spPr>
          <a:xfrm>
            <a:off x="9642484" y="5860300"/>
            <a:ext cx="2310415" cy="659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18"/>
          <p:cNvSpPr/>
          <p:nvPr/>
        </p:nvSpPr>
        <p:spPr>
          <a:xfrm>
            <a:off x="0" y="0"/>
            <a:ext cx="12192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8" name="Google Shape;298;p18"/>
          <p:cNvSpPr txBox="1"/>
          <p:nvPr>
            <p:ph type="ctrTitle"/>
          </p:nvPr>
        </p:nvSpPr>
        <p:spPr>
          <a:xfrm>
            <a:off x="728663" y="544900"/>
            <a:ext cx="5367300" cy="2387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Font typeface="Arial"/>
              <a:buNone/>
            </a:pPr>
            <a:r>
              <a:rPr b="1" i="0" lang="en-US" sz="5000">
                <a:solidFill>
                  <a:schemeClr val="lt1"/>
                </a:solidFill>
                <a:latin typeface="Arial"/>
                <a:ea typeface="Arial"/>
                <a:cs typeface="Arial"/>
                <a:sym typeface="Arial"/>
              </a:rPr>
              <a:t>Phishing</a:t>
            </a:r>
            <a:br>
              <a:rPr b="1" i="0" lang="en-US" sz="5000">
                <a:solidFill>
                  <a:schemeClr val="lt1"/>
                </a:solidFill>
                <a:latin typeface="Arial"/>
                <a:ea typeface="Arial"/>
                <a:cs typeface="Arial"/>
                <a:sym typeface="Arial"/>
              </a:rPr>
            </a:br>
            <a:endParaRPr sz="5000">
              <a:solidFill>
                <a:schemeClr val="lt1"/>
              </a:solidFill>
            </a:endParaRPr>
          </a:p>
        </p:txBody>
      </p:sp>
      <p:sp>
        <p:nvSpPr>
          <p:cNvPr id="299" name="Google Shape;299;p18"/>
          <p:cNvSpPr txBox="1"/>
          <p:nvPr>
            <p:ph idx="1" type="subTitle"/>
          </p:nvPr>
        </p:nvSpPr>
        <p:spPr>
          <a:xfrm>
            <a:off x="728650" y="3181125"/>
            <a:ext cx="5367300" cy="165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600"/>
              <a:buNone/>
            </a:pPr>
            <a:r>
              <a:rPr b="0" i="0" lang="en-US" sz="2200">
                <a:solidFill>
                  <a:schemeClr val="lt1"/>
                </a:solidFill>
                <a:latin typeface="Arial"/>
                <a:ea typeface="Arial"/>
                <a:cs typeface="Arial"/>
                <a:sym typeface="Arial"/>
              </a:rPr>
              <a:t>It is a type of scam where the scammers disguise as a trustworthy source in attempt to obtain private information such as passwords, and credit card information, etc. through the internet. These fake websites are often designed to look identical to their legitimate counterparts to avoid suspicion from the user.</a:t>
            </a:r>
            <a:endParaRPr sz="2200">
              <a:solidFill>
                <a:schemeClr val="lt1"/>
              </a:solidFill>
            </a:endParaRPr>
          </a:p>
        </p:txBody>
      </p:sp>
      <p:sp>
        <p:nvSpPr>
          <p:cNvPr id="300" name="Google Shape;300;p18"/>
          <p:cNvSpPr/>
          <p:nvPr/>
        </p:nvSpPr>
        <p:spPr>
          <a:xfrm>
            <a:off x="6234112" y="638849"/>
            <a:ext cx="5505449" cy="547564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Co to jest phishing? - bezpieczeństwo w firmie" id="301" name="Google Shape;301;p18"/>
          <p:cNvPicPr preferRelativeResize="0"/>
          <p:nvPr/>
        </p:nvPicPr>
        <p:blipFill rotWithShape="1">
          <a:blip r:embed="rId3">
            <a:alphaModFix/>
          </a:blip>
          <a:srcRect b="0" l="0" r="0" t="0"/>
          <a:stretch/>
        </p:blipFill>
        <p:spPr>
          <a:xfrm>
            <a:off x="6583776" y="1916479"/>
            <a:ext cx="4806120" cy="2920385"/>
          </a:xfrm>
          <a:prstGeom prst="rect">
            <a:avLst/>
          </a:prstGeom>
          <a:noFill/>
          <a:ln>
            <a:noFill/>
          </a:ln>
        </p:spPr>
      </p:pic>
      <p:pic>
        <p:nvPicPr>
          <p:cNvPr id="302" name="Google Shape;302;p18"/>
          <p:cNvPicPr preferRelativeResize="0"/>
          <p:nvPr/>
        </p:nvPicPr>
        <p:blipFill>
          <a:blip r:embed="rId4">
            <a:alphaModFix/>
          </a:blip>
          <a:stretch>
            <a:fillRect/>
          </a:stretch>
        </p:blipFill>
        <p:spPr>
          <a:xfrm>
            <a:off x="9642484" y="5860300"/>
            <a:ext cx="2310415" cy="6599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p19"/>
          <p:cNvSpPr/>
          <p:nvPr/>
        </p:nvSpPr>
        <p:spPr>
          <a:xfrm>
            <a:off x="0" y="0"/>
            <a:ext cx="12192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8" name="Google Shape;308;p19"/>
          <p:cNvSpPr txBox="1"/>
          <p:nvPr>
            <p:ph type="title"/>
          </p:nvPr>
        </p:nvSpPr>
        <p:spPr>
          <a:xfrm>
            <a:off x="1020467" y="1397120"/>
            <a:ext cx="4707671" cy="12256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800"/>
              <a:buFont typeface="Arial"/>
              <a:buNone/>
            </a:pPr>
            <a:r>
              <a:rPr b="1" i="0" lang="en-US" sz="3800">
                <a:solidFill>
                  <a:schemeClr val="lt1"/>
                </a:solidFill>
                <a:latin typeface="Arial"/>
                <a:ea typeface="Arial"/>
                <a:cs typeface="Arial"/>
                <a:sym typeface="Arial"/>
              </a:rPr>
              <a:t>Malware</a:t>
            </a:r>
            <a:br>
              <a:rPr b="1" i="0" lang="en-US" sz="3800">
                <a:solidFill>
                  <a:schemeClr val="lt1"/>
                </a:solidFill>
                <a:latin typeface="Arial"/>
                <a:ea typeface="Arial"/>
                <a:cs typeface="Arial"/>
                <a:sym typeface="Arial"/>
              </a:rPr>
            </a:br>
            <a:endParaRPr sz="3800">
              <a:solidFill>
                <a:schemeClr val="lt1"/>
              </a:solidFill>
            </a:endParaRPr>
          </a:p>
        </p:txBody>
      </p:sp>
      <p:sp>
        <p:nvSpPr>
          <p:cNvPr id="309" name="Google Shape;309;p19"/>
          <p:cNvSpPr txBox="1"/>
          <p:nvPr>
            <p:ph idx="1" type="body"/>
          </p:nvPr>
        </p:nvSpPr>
        <p:spPr>
          <a:xfrm>
            <a:off x="1020467" y="2891752"/>
            <a:ext cx="4707671" cy="233451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700"/>
              <a:buNone/>
            </a:pPr>
            <a:r>
              <a:rPr b="0" i="0" lang="en-US" sz="1700">
                <a:solidFill>
                  <a:schemeClr val="lt1"/>
                </a:solidFill>
                <a:latin typeface="Arial"/>
                <a:ea typeface="Arial"/>
                <a:cs typeface="Arial"/>
                <a:sym typeface="Arial"/>
              </a:rPr>
              <a:t>Particularly </a:t>
            </a:r>
            <a:r>
              <a:rPr b="0" i="0" lang="en-US" sz="1700">
                <a:solidFill>
                  <a:srgbClr val="FFC000"/>
                </a:solidFill>
                <a:latin typeface="Arial"/>
                <a:ea typeface="Arial"/>
                <a:cs typeface="Arial"/>
                <a:sym typeface="Arial"/>
              </a:rPr>
              <a:t>spyware</a:t>
            </a:r>
            <a:r>
              <a:rPr b="0" i="0" lang="en-US" sz="1700">
                <a:solidFill>
                  <a:schemeClr val="lt1"/>
                </a:solidFill>
                <a:latin typeface="Arial"/>
                <a:ea typeface="Arial"/>
                <a:cs typeface="Arial"/>
                <a:sym typeface="Arial"/>
              </a:rPr>
              <a:t>, is malicious software disguised as software designed to </a:t>
            </a:r>
            <a:r>
              <a:rPr b="0" i="0" lang="en-US" sz="1700">
                <a:solidFill>
                  <a:srgbClr val="FFC000"/>
                </a:solidFill>
                <a:latin typeface="Arial"/>
                <a:ea typeface="Arial"/>
                <a:cs typeface="Arial"/>
                <a:sym typeface="Arial"/>
              </a:rPr>
              <a:t>collect and transmit private information</a:t>
            </a:r>
            <a:r>
              <a:rPr b="0" i="0" lang="en-US" sz="1700">
                <a:solidFill>
                  <a:schemeClr val="lt1"/>
                </a:solidFill>
                <a:latin typeface="Arial"/>
                <a:ea typeface="Arial"/>
                <a:cs typeface="Arial"/>
                <a:sym typeface="Arial"/>
              </a:rPr>
              <a:t>, such as password, without the user's consent or knowledge. They are often distributed through e-mail, software and files from unofficial locations. Malware is one of the most prevalent security concerns as often it is impossible to determine whether a file is infected, despite the source of the file.</a:t>
            </a:r>
            <a:endParaRPr b="0" i="0" sz="1700">
              <a:solidFill>
                <a:schemeClr val="lt1"/>
              </a:solidFill>
              <a:latin typeface="Arial"/>
              <a:ea typeface="Arial"/>
              <a:cs typeface="Arial"/>
              <a:sym typeface="Arial"/>
            </a:endParaRPr>
          </a:p>
          <a:p>
            <a:pPr indent="0" lvl="0" marL="0" rtl="0" algn="l">
              <a:lnSpc>
                <a:spcPct val="90000"/>
              </a:lnSpc>
              <a:spcBef>
                <a:spcPts val="1000"/>
              </a:spcBef>
              <a:spcAft>
                <a:spcPts val="0"/>
              </a:spcAft>
              <a:buClr>
                <a:schemeClr val="dk1"/>
              </a:buClr>
              <a:buSzPts val="1700"/>
              <a:buNone/>
            </a:pPr>
            <a:r>
              <a:t/>
            </a:r>
            <a:endParaRPr sz="1700">
              <a:solidFill>
                <a:schemeClr val="lt1"/>
              </a:solidFill>
            </a:endParaRPr>
          </a:p>
        </p:txBody>
      </p:sp>
      <p:pic>
        <p:nvPicPr>
          <p:cNvPr descr="Serwery Oracle'a pod ostrzałem malware'u - CRN" id="310" name="Google Shape;310;p19"/>
          <p:cNvPicPr preferRelativeResize="0"/>
          <p:nvPr/>
        </p:nvPicPr>
        <p:blipFill rotWithShape="1">
          <a:blip r:embed="rId3">
            <a:alphaModFix/>
          </a:blip>
          <a:srcRect b="-1" l="28359" r="0" t="0"/>
          <a:stretch/>
        </p:blipFill>
        <p:spPr>
          <a:xfrm>
            <a:off x="6735467" y="977900"/>
            <a:ext cx="5037433" cy="4826000"/>
          </a:xfrm>
          <a:prstGeom prst="rect">
            <a:avLst/>
          </a:prstGeom>
          <a:noFill/>
          <a:ln>
            <a:noFill/>
          </a:ln>
        </p:spPr>
      </p:pic>
      <p:sp>
        <p:nvSpPr>
          <p:cNvPr id="311" name="Google Shape;311;p19"/>
          <p:cNvSpPr/>
          <p:nvPr/>
        </p:nvSpPr>
        <p:spPr>
          <a:xfrm>
            <a:off x="602461" y="1159669"/>
            <a:ext cx="10987078" cy="4462463"/>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12" name="Google Shape;312;p19"/>
          <p:cNvPicPr preferRelativeResize="0"/>
          <p:nvPr/>
        </p:nvPicPr>
        <p:blipFill>
          <a:blip r:embed="rId4">
            <a:alphaModFix/>
          </a:blip>
          <a:stretch>
            <a:fillRect/>
          </a:stretch>
        </p:blipFill>
        <p:spPr>
          <a:xfrm>
            <a:off x="9462484" y="5954800"/>
            <a:ext cx="2310415" cy="6599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15" name="Shape 115"/>
        <p:cNvGrpSpPr/>
        <p:nvPr/>
      </p:nvGrpSpPr>
      <p:grpSpPr>
        <a:xfrm>
          <a:off x="0" y="0"/>
          <a:ext cx="0" cy="0"/>
          <a:chOff x="0" y="0"/>
          <a:chExt cx="0" cy="0"/>
        </a:xfrm>
      </p:grpSpPr>
      <p:sp>
        <p:nvSpPr>
          <p:cNvPr id="116" name="Google Shape;116;p2"/>
          <p:cNvSpPr/>
          <p:nvPr/>
        </p:nvSpPr>
        <p:spPr>
          <a:xfrm>
            <a:off x="0" y="0"/>
            <a:ext cx="12188952" cy="6858000"/>
          </a:xfrm>
          <a:prstGeom prst="rect">
            <a:avLst/>
          </a:prstGeom>
          <a:solidFill>
            <a:srgbClr val="4141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 name="Google Shape;117;p2"/>
          <p:cNvSpPr txBox="1"/>
          <p:nvPr>
            <p:ph type="title"/>
          </p:nvPr>
        </p:nvSpPr>
        <p:spPr>
          <a:xfrm>
            <a:off x="6688182" y="932961"/>
            <a:ext cx="4887685" cy="177741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b="1" lang="en-US" sz="4000"/>
              <a:t>INTERNET SAFETY – </a:t>
            </a:r>
            <a:br>
              <a:rPr b="1" lang="en-US" sz="4000"/>
            </a:br>
            <a:r>
              <a:rPr b="1" lang="en-US" sz="4000"/>
              <a:t>DEFINITION AND SYNONYMS</a:t>
            </a:r>
            <a:endParaRPr/>
          </a:p>
        </p:txBody>
      </p:sp>
      <p:pic>
        <p:nvPicPr>
          <p:cNvPr descr="Why is Internet Safety Important? - Tech Spirited" id="118" name="Google Shape;118;p2"/>
          <p:cNvPicPr preferRelativeResize="0"/>
          <p:nvPr/>
        </p:nvPicPr>
        <p:blipFill rotWithShape="1">
          <a:blip r:embed="rId3">
            <a:alphaModFix/>
          </a:blip>
          <a:srcRect b="-1" l="17974" r="15090" t="0"/>
          <a:stretch/>
        </p:blipFill>
        <p:spPr>
          <a:xfrm>
            <a:off x="391903" y="573678"/>
            <a:ext cx="5103206" cy="5710645"/>
          </a:xfrm>
          <a:prstGeom prst="rect">
            <a:avLst/>
          </a:prstGeom>
          <a:noFill/>
          <a:ln>
            <a:noFill/>
          </a:ln>
        </p:spPr>
      </p:pic>
      <p:sp>
        <p:nvSpPr>
          <p:cNvPr id="119" name="Google Shape;119;p2"/>
          <p:cNvSpPr/>
          <p:nvPr/>
        </p:nvSpPr>
        <p:spPr>
          <a:xfrm>
            <a:off x="6108192" y="1417320"/>
            <a:ext cx="9144" cy="40233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0" name="Google Shape;120;p2"/>
          <p:cNvSpPr txBox="1"/>
          <p:nvPr>
            <p:ph idx="1" type="body"/>
          </p:nvPr>
        </p:nvSpPr>
        <p:spPr>
          <a:xfrm>
            <a:off x="6688182" y="2894529"/>
            <a:ext cx="4887685" cy="32101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None/>
            </a:pPr>
            <a:r>
              <a:t/>
            </a:r>
            <a:endParaRPr b="1" i="0" sz="2000">
              <a:latin typeface="Arial"/>
              <a:ea typeface="Arial"/>
              <a:cs typeface="Arial"/>
              <a:sym typeface="Arial"/>
            </a:endParaRPr>
          </a:p>
          <a:p>
            <a:pPr indent="0" lvl="0" marL="0" rtl="0" algn="l">
              <a:lnSpc>
                <a:spcPct val="90000"/>
              </a:lnSpc>
              <a:spcBef>
                <a:spcPts val="1000"/>
              </a:spcBef>
              <a:spcAft>
                <a:spcPts val="0"/>
              </a:spcAft>
              <a:buClr>
                <a:schemeClr val="lt1"/>
              </a:buClr>
              <a:buSzPts val="2000"/>
              <a:buNone/>
            </a:pPr>
            <a:r>
              <a:rPr b="1" i="0" lang="en-US" sz="2000">
                <a:latin typeface="Arial"/>
                <a:ea typeface="Arial"/>
                <a:cs typeface="Arial"/>
                <a:sym typeface="Arial"/>
              </a:rPr>
              <a:t>Internet safety</a:t>
            </a:r>
            <a:r>
              <a:rPr b="0" i="0" lang="en-US" sz="2000">
                <a:latin typeface="Arial"/>
                <a:ea typeface="Arial"/>
                <a:cs typeface="Arial"/>
                <a:sym typeface="Arial"/>
              </a:rPr>
              <a:t> or </a:t>
            </a:r>
            <a:r>
              <a:rPr b="1" i="0" lang="en-US" sz="2000">
                <a:latin typeface="Arial"/>
                <a:ea typeface="Arial"/>
                <a:cs typeface="Arial"/>
                <a:sym typeface="Arial"/>
              </a:rPr>
              <a:t>online safety</a:t>
            </a:r>
            <a:r>
              <a:rPr b="0" i="0" lang="en-US" sz="2000">
                <a:latin typeface="Arial"/>
                <a:ea typeface="Arial"/>
                <a:cs typeface="Arial"/>
                <a:sym typeface="Arial"/>
              </a:rPr>
              <a:t> or </a:t>
            </a:r>
            <a:r>
              <a:rPr b="1" i="0" lang="en-US" sz="2000">
                <a:latin typeface="Arial"/>
                <a:ea typeface="Arial"/>
                <a:cs typeface="Arial"/>
                <a:sym typeface="Arial"/>
              </a:rPr>
              <a:t>cyber safety</a:t>
            </a:r>
            <a:r>
              <a:rPr b="0" i="0" lang="en-US" sz="2000">
                <a:latin typeface="Arial"/>
                <a:ea typeface="Arial"/>
                <a:cs typeface="Arial"/>
                <a:sym typeface="Arial"/>
              </a:rPr>
              <a:t> or </a:t>
            </a:r>
            <a:r>
              <a:rPr b="1" lang="en-US" sz="2000">
                <a:latin typeface="Arial"/>
                <a:ea typeface="Arial"/>
                <a:cs typeface="Arial"/>
                <a:sym typeface="Arial"/>
              </a:rPr>
              <a:t>e</a:t>
            </a:r>
            <a:r>
              <a:rPr b="1" i="0" lang="en-US" sz="2000">
                <a:latin typeface="Arial"/>
                <a:ea typeface="Arial"/>
                <a:cs typeface="Arial"/>
                <a:sym typeface="Arial"/>
              </a:rPr>
              <a:t>-safety</a:t>
            </a:r>
            <a:endParaRPr sz="2000">
              <a:latin typeface="Arial"/>
              <a:ea typeface="Arial"/>
              <a:cs typeface="Arial"/>
              <a:sym typeface="Arial"/>
            </a:endParaRPr>
          </a:p>
          <a:p>
            <a:pPr indent="0" lvl="0" marL="0" rtl="0" algn="l">
              <a:lnSpc>
                <a:spcPct val="90000"/>
              </a:lnSpc>
              <a:spcBef>
                <a:spcPts val="1000"/>
              </a:spcBef>
              <a:spcAft>
                <a:spcPts val="0"/>
              </a:spcAft>
              <a:buClr>
                <a:schemeClr val="lt1"/>
              </a:buClr>
              <a:buSzPts val="2000"/>
              <a:buNone/>
            </a:pPr>
            <a:r>
              <a:rPr b="0" i="0" lang="en-US" sz="2000">
                <a:latin typeface="Arial"/>
                <a:ea typeface="Arial"/>
                <a:cs typeface="Arial"/>
                <a:sym typeface="Arial"/>
              </a:rPr>
              <a:t>is the act of maximizing a user's awareness of personal safety and security risks </a:t>
            </a:r>
            <a:r>
              <a:rPr lang="en-US" sz="2000">
                <a:latin typeface="Arial"/>
                <a:ea typeface="Arial"/>
                <a:cs typeface="Arial"/>
                <a:sym typeface="Arial"/>
              </a:rPr>
              <a:t>to private information </a:t>
            </a:r>
            <a:r>
              <a:rPr b="0" i="0" lang="en-US" sz="2000">
                <a:latin typeface="Arial"/>
                <a:ea typeface="Arial"/>
                <a:cs typeface="Arial"/>
                <a:sym typeface="Arial"/>
              </a:rPr>
              <a:t>and property associated with using the internet, and the self-protection from computer crime. </a:t>
            </a:r>
            <a:br>
              <a:rPr lang="en-US" sz="2000"/>
            </a:br>
            <a:endParaRPr sz="2000"/>
          </a:p>
        </p:txBody>
      </p:sp>
      <p:pic>
        <p:nvPicPr>
          <p:cNvPr id="121" name="Google Shape;121;p2"/>
          <p:cNvPicPr preferRelativeResize="0"/>
          <p:nvPr/>
        </p:nvPicPr>
        <p:blipFill>
          <a:blip r:embed="rId4">
            <a:alphaModFix/>
          </a:blip>
          <a:stretch>
            <a:fillRect/>
          </a:stretch>
        </p:blipFill>
        <p:spPr>
          <a:xfrm>
            <a:off x="9642484" y="5860300"/>
            <a:ext cx="2310415" cy="659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25" name="Shape 125"/>
        <p:cNvGrpSpPr/>
        <p:nvPr/>
      </p:nvGrpSpPr>
      <p:grpSpPr>
        <a:xfrm>
          <a:off x="0" y="0"/>
          <a:ext cx="0" cy="0"/>
          <a:chOff x="0" y="0"/>
          <a:chExt cx="0" cy="0"/>
        </a:xfrm>
      </p:grpSpPr>
      <p:sp>
        <p:nvSpPr>
          <p:cNvPr id="126" name="Google Shape;126;p3"/>
          <p:cNvSpPr/>
          <p:nvPr/>
        </p:nvSpPr>
        <p:spPr>
          <a:xfrm>
            <a:off x="0" y="-1"/>
            <a:ext cx="12188952" cy="6858000"/>
          </a:xfrm>
          <a:prstGeom prst="rect">
            <a:avLst/>
          </a:prstGeom>
          <a:solidFill>
            <a:srgbClr val="4141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127" name="Google Shape;127;p3"/>
          <p:cNvSpPr txBox="1"/>
          <p:nvPr>
            <p:ph type="title"/>
          </p:nvPr>
        </p:nvSpPr>
        <p:spPr>
          <a:xfrm>
            <a:off x="841247" y="474146"/>
            <a:ext cx="10515593" cy="11978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700"/>
              <a:buFont typeface="Calibri"/>
              <a:buNone/>
            </a:pPr>
            <a:r>
              <a:rPr b="1" lang="en-US" sz="3700"/>
              <a:t>RISKS – nearly 50% children and teenagers have experienced cyber-harassment.</a:t>
            </a:r>
            <a:endParaRPr/>
          </a:p>
        </p:txBody>
      </p:sp>
      <p:cxnSp>
        <p:nvCxnSpPr>
          <p:cNvPr id="128" name="Google Shape;128;p3"/>
          <p:cNvCxnSpPr/>
          <p:nvPr/>
        </p:nvCxnSpPr>
        <p:spPr>
          <a:xfrm rot="10800000">
            <a:off x="475488" y="585216"/>
            <a:ext cx="0" cy="914400"/>
          </a:xfrm>
          <a:prstGeom prst="straightConnector1">
            <a:avLst/>
          </a:prstGeom>
          <a:noFill/>
          <a:ln cap="flat" cmpd="sng" w="19050">
            <a:solidFill>
              <a:schemeClr val="lt1">
                <a:alpha val="69803"/>
              </a:schemeClr>
            </a:solidFill>
            <a:prstDash val="solid"/>
            <a:miter lim="800000"/>
            <a:headEnd len="sm" w="sm" type="none"/>
            <a:tailEnd len="sm" w="sm" type="none"/>
          </a:ln>
        </p:spPr>
      </p:cxnSp>
      <p:pic>
        <p:nvPicPr>
          <p:cNvPr descr="What Is Cyberbullying? | Definition &amp; Examples | Avast" id="129" name="Google Shape;129;p3"/>
          <p:cNvPicPr preferRelativeResize="0"/>
          <p:nvPr/>
        </p:nvPicPr>
        <p:blipFill rotWithShape="1">
          <a:blip r:embed="rId3">
            <a:alphaModFix/>
          </a:blip>
          <a:srcRect b="0" l="0" r="0" t="0"/>
          <a:stretch/>
        </p:blipFill>
        <p:spPr>
          <a:xfrm>
            <a:off x="832104" y="2677599"/>
            <a:ext cx="6217920" cy="2819537"/>
          </a:xfrm>
          <a:prstGeom prst="rect">
            <a:avLst/>
          </a:prstGeom>
          <a:noFill/>
          <a:ln>
            <a:noFill/>
          </a:ln>
        </p:spPr>
      </p:pic>
      <p:sp>
        <p:nvSpPr>
          <p:cNvPr id="130" name="Google Shape;130;p3"/>
          <p:cNvSpPr txBox="1"/>
          <p:nvPr>
            <p:ph idx="1" type="body"/>
          </p:nvPr>
        </p:nvSpPr>
        <p:spPr>
          <a:xfrm>
            <a:off x="7534656" y="2002536"/>
            <a:ext cx="3822192" cy="416966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200"/>
              <a:buNone/>
            </a:pPr>
            <a:r>
              <a:rPr b="0" lang="en-US" sz="2200">
                <a:latin typeface="Arial"/>
                <a:ea typeface="Arial"/>
                <a:cs typeface="Arial"/>
                <a:sym typeface="Arial"/>
              </a:rPr>
              <a:t>Even though t</a:t>
            </a:r>
            <a:r>
              <a:rPr lang="en-US" sz="2200">
                <a:latin typeface="Arial"/>
                <a:ea typeface="Arial"/>
                <a:cs typeface="Arial"/>
                <a:sym typeface="Arial"/>
              </a:rPr>
              <a:t>he Internet can be a wonderful tool for children and teenagers  (they can use it to do research for schoolwork, communicate with teachers and other children), </a:t>
            </a:r>
            <a:r>
              <a:rPr b="0" lang="en-US" sz="2200">
                <a:latin typeface="Arial"/>
                <a:ea typeface="Arial"/>
                <a:cs typeface="Arial"/>
                <a:sym typeface="Arial"/>
              </a:rPr>
              <a:t>online access also comes with risks, </a:t>
            </a:r>
            <a:r>
              <a:rPr lang="en-US" sz="2200">
                <a:latin typeface="Arial"/>
                <a:ea typeface="Arial"/>
                <a:cs typeface="Arial"/>
                <a:sym typeface="Arial"/>
              </a:rPr>
              <a:t>such as</a:t>
            </a:r>
            <a:r>
              <a:rPr b="0" lang="en-US" sz="2200">
                <a:latin typeface="Arial"/>
                <a:ea typeface="Arial"/>
                <a:cs typeface="Arial"/>
                <a:sym typeface="Arial"/>
              </a:rPr>
              <a:t> inappropriate content, cyberbullying and online predators. </a:t>
            </a:r>
            <a:endParaRPr b="0" sz="2200">
              <a:latin typeface="Arial"/>
              <a:ea typeface="Arial"/>
              <a:cs typeface="Arial"/>
              <a:sym typeface="Arial"/>
            </a:endParaRPr>
          </a:p>
          <a:p>
            <a:pPr indent="0" lvl="0" marL="0" rtl="0" algn="l">
              <a:lnSpc>
                <a:spcPct val="90000"/>
              </a:lnSpc>
              <a:spcBef>
                <a:spcPts val="1000"/>
              </a:spcBef>
              <a:spcAft>
                <a:spcPts val="0"/>
              </a:spcAft>
              <a:buClr>
                <a:schemeClr val="lt1"/>
              </a:buClr>
              <a:buSzPts val="2200"/>
              <a:buNone/>
            </a:pPr>
            <a:r>
              <a:t/>
            </a:r>
            <a:endParaRPr sz="2200"/>
          </a:p>
        </p:txBody>
      </p:sp>
      <p:pic>
        <p:nvPicPr>
          <p:cNvPr id="131" name="Google Shape;131;p3"/>
          <p:cNvPicPr preferRelativeResize="0"/>
          <p:nvPr/>
        </p:nvPicPr>
        <p:blipFill>
          <a:blip r:embed="rId4">
            <a:alphaModFix/>
          </a:blip>
          <a:stretch>
            <a:fillRect/>
          </a:stretch>
        </p:blipFill>
        <p:spPr>
          <a:xfrm>
            <a:off x="9642484" y="5860300"/>
            <a:ext cx="2310415" cy="659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4"/>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4"/>
          <p:cNvSpPr txBox="1"/>
          <p:nvPr>
            <p:ph type="title"/>
          </p:nvPr>
        </p:nvSpPr>
        <p:spPr>
          <a:xfrm>
            <a:off x="838200" y="1641752"/>
            <a:ext cx="4391025" cy="13234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500"/>
              <a:buFont typeface="Calibri"/>
              <a:buNone/>
            </a:pPr>
            <a:r>
              <a:rPr b="1" lang="en-US" sz="2500">
                <a:solidFill>
                  <a:schemeClr val="accent4"/>
                </a:solidFill>
              </a:rPr>
              <a:t>RISKS – nearly 50% children and teenagers have experienced cyber-harassment.</a:t>
            </a:r>
            <a:endParaRPr sz="2500">
              <a:solidFill>
                <a:schemeClr val="accent4"/>
              </a:solidFill>
            </a:endParaRPr>
          </a:p>
        </p:txBody>
      </p:sp>
      <p:sp>
        <p:nvSpPr>
          <p:cNvPr id="138" name="Google Shape;138;p4"/>
          <p:cNvSpPr txBox="1"/>
          <p:nvPr>
            <p:ph idx="1" type="body"/>
          </p:nvPr>
        </p:nvSpPr>
        <p:spPr>
          <a:xfrm>
            <a:off x="838200" y="3076575"/>
            <a:ext cx="4710300" cy="2783700"/>
          </a:xfrm>
          <a:prstGeom prst="rect">
            <a:avLst/>
          </a:prstGeom>
          <a:noFill/>
          <a:ln>
            <a:noFill/>
          </a:ln>
        </p:spPr>
        <p:txBody>
          <a:bodyPr anchorCtr="0" anchor="t" bIns="45700" lIns="91425" spcFirstLastPara="1" rIns="91425" wrap="square" tIns="45700">
            <a:normAutofit fontScale="70000" lnSpcReduction="10000"/>
          </a:bodyPr>
          <a:lstStyle/>
          <a:p>
            <a:pPr indent="0" lvl="0" marL="0" rtl="0" algn="l">
              <a:lnSpc>
                <a:spcPct val="90000"/>
              </a:lnSpc>
              <a:spcBef>
                <a:spcPts val="0"/>
              </a:spcBef>
              <a:spcAft>
                <a:spcPts val="0"/>
              </a:spcAft>
              <a:buClr>
                <a:schemeClr val="lt1"/>
              </a:buClr>
              <a:buSzPct val="58823"/>
              <a:buNone/>
            </a:pPr>
            <a:r>
              <a:rPr lang="en-US" sz="2550">
                <a:solidFill>
                  <a:schemeClr val="lt1"/>
                </a:solidFill>
                <a:latin typeface="Arial"/>
                <a:ea typeface="Arial"/>
                <a:cs typeface="Arial"/>
                <a:sym typeface="Arial"/>
              </a:rPr>
              <a:t>They </a:t>
            </a:r>
            <a:r>
              <a:rPr b="0" lang="en-US" sz="2550">
                <a:solidFill>
                  <a:schemeClr val="lt1"/>
                </a:solidFill>
                <a:latin typeface="Arial"/>
                <a:ea typeface="Arial"/>
                <a:cs typeface="Arial"/>
                <a:sym typeface="Arial"/>
              </a:rPr>
              <a:t>say they have:</a:t>
            </a:r>
            <a:endParaRPr sz="2550">
              <a:solidFill>
                <a:schemeClr val="lt1"/>
              </a:solidFill>
            </a:endParaRPr>
          </a:p>
          <a:p>
            <a:pPr indent="-246697" lvl="0" marL="228600" rtl="0" algn="l">
              <a:lnSpc>
                <a:spcPct val="90000"/>
              </a:lnSpc>
              <a:spcBef>
                <a:spcPts val="1000"/>
              </a:spcBef>
              <a:spcAft>
                <a:spcPts val="0"/>
              </a:spcAft>
              <a:buClr>
                <a:schemeClr val="lt1"/>
              </a:buClr>
              <a:buSzPct val="100000"/>
              <a:buFont typeface="Arial"/>
              <a:buChar char="•"/>
            </a:pPr>
            <a:r>
              <a:rPr b="0" lang="en-US" sz="2550">
                <a:solidFill>
                  <a:schemeClr val="lt1"/>
                </a:solidFill>
                <a:latin typeface="Verdana"/>
                <a:ea typeface="Verdana"/>
                <a:cs typeface="Verdana"/>
                <a:sym typeface="Verdana"/>
              </a:rPr>
              <a:t>been contacted online by someone they didn't know in a way that made them feel scared or uncomfortable</a:t>
            </a:r>
            <a:endParaRPr sz="2550">
              <a:solidFill>
                <a:schemeClr val="lt1"/>
              </a:solidFill>
            </a:endParaRPr>
          </a:p>
          <a:p>
            <a:pPr indent="-246697" lvl="0" marL="228600" rtl="0" algn="l">
              <a:lnSpc>
                <a:spcPct val="90000"/>
              </a:lnSpc>
              <a:spcBef>
                <a:spcPts val="1000"/>
              </a:spcBef>
              <a:spcAft>
                <a:spcPts val="0"/>
              </a:spcAft>
              <a:buClr>
                <a:schemeClr val="lt1"/>
              </a:buClr>
              <a:buSzPct val="100000"/>
              <a:buFont typeface="Arial"/>
              <a:buChar char="•"/>
            </a:pPr>
            <a:r>
              <a:rPr b="0" lang="en-US" sz="2550">
                <a:solidFill>
                  <a:schemeClr val="lt1"/>
                </a:solidFill>
                <a:latin typeface="Verdana"/>
                <a:ea typeface="Verdana"/>
                <a:cs typeface="Verdana"/>
                <a:sym typeface="Verdana"/>
              </a:rPr>
              <a:t>received online advertising that was inappropriate for their age</a:t>
            </a:r>
            <a:endParaRPr sz="2550">
              <a:solidFill>
                <a:schemeClr val="lt1"/>
              </a:solidFill>
            </a:endParaRPr>
          </a:p>
          <a:p>
            <a:pPr indent="-246697" lvl="0" marL="228600" rtl="0" algn="l">
              <a:lnSpc>
                <a:spcPct val="90000"/>
              </a:lnSpc>
              <a:spcBef>
                <a:spcPts val="1000"/>
              </a:spcBef>
              <a:spcAft>
                <a:spcPts val="0"/>
              </a:spcAft>
              <a:buClr>
                <a:schemeClr val="lt1"/>
              </a:buClr>
              <a:buSzPct val="100000"/>
              <a:buFont typeface="Arial"/>
              <a:buChar char="•"/>
            </a:pPr>
            <a:r>
              <a:rPr b="0" lang="en-US" sz="2550">
                <a:solidFill>
                  <a:schemeClr val="lt1"/>
                </a:solidFill>
                <a:latin typeface="Verdana"/>
                <a:ea typeface="Verdana"/>
                <a:cs typeface="Verdana"/>
                <a:sym typeface="Verdana"/>
              </a:rPr>
              <a:t>lied about their age to get access to websites</a:t>
            </a:r>
            <a:endParaRPr b="0" sz="2550">
              <a:solidFill>
                <a:schemeClr val="lt1"/>
              </a:solidFill>
              <a:latin typeface="Verdana"/>
              <a:ea typeface="Verdana"/>
              <a:cs typeface="Verdana"/>
              <a:sym typeface="Verdana"/>
            </a:endParaRPr>
          </a:p>
          <a:p>
            <a:pPr indent="0" lvl="0" marL="0" rtl="0" algn="l">
              <a:lnSpc>
                <a:spcPct val="90000"/>
              </a:lnSpc>
              <a:spcBef>
                <a:spcPts val="1000"/>
              </a:spcBef>
              <a:spcAft>
                <a:spcPts val="0"/>
              </a:spcAft>
              <a:buClr>
                <a:schemeClr val="dk1"/>
              </a:buClr>
              <a:buSzPct val="100000"/>
              <a:buNone/>
            </a:pPr>
            <a:r>
              <a:t/>
            </a:r>
            <a:endParaRPr b="0" sz="1500">
              <a:solidFill>
                <a:schemeClr val="lt1"/>
              </a:solidFill>
              <a:latin typeface="Verdana"/>
              <a:ea typeface="Verdana"/>
              <a:cs typeface="Verdana"/>
              <a:sym typeface="Verdana"/>
            </a:endParaRPr>
          </a:p>
          <a:p>
            <a:pPr indent="-133350" lvl="0" marL="228600" rtl="0" algn="l">
              <a:lnSpc>
                <a:spcPct val="90000"/>
              </a:lnSpc>
              <a:spcBef>
                <a:spcPts val="1000"/>
              </a:spcBef>
              <a:spcAft>
                <a:spcPts val="0"/>
              </a:spcAft>
              <a:buClr>
                <a:schemeClr val="dk1"/>
              </a:buClr>
              <a:buSzPct val="100000"/>
              <a:buNone/>
            </a:pPr>
            <a:r>
              <a:t/>
            </a:r>
            <a:endParaRPr sz="1500">
              <a:solidFill>
                <a:schemeClr val="lt1"/>
              </a:solidFill>
            </a:endParaRPr>
          </a:p>
        </p:txBody>
      </p:sp>
      <p:pic>
        <p:nvPicPr>
          <p:cNvPr descr="Cyber Harassment - Internet Defamation &amp;amp; Internet Trolls" id="139" name="Google Shape;139;p4"/>
          <p:cNvPicPr preferRelativeResize="0"/>
          <p:nvPr/>
        </p:nvPicPr>
        <p:blipFill rotWithShape="1">
          <a:blip r:embed="rId3">
            <a:alphaModFix/>
          </a:blip>
          <a:srcRect b="0" l="0" r="0" t="0"/>
          <a:stretch/>
        </p:blipFill>
        <p:spPr>
          <a:xfrm>
            <a:off x="6095999" y="1466685"/>
            <a:ext cx="5260976" cy="3885606"/>
          </a:xfrm>
          <a:prstGeom prst="rect">
            <a:avLst/>
          </a:prstGeom>
          <a:noFill/>
          <a:ln>
            <a:noFill/>
          </a:ln>
        </p:spPr>
      </p:pic>
      <p:pic>
        <p:nvPicPr>
          <p:cNvPr id="140" name="Google Shape;140;p4"/>
          <p:cNvPicPr preferRelativeResize="0"/>
          <p:nvPr/>
        </p:nvPicPr>
        <p:blipFill>
          <a:blip r:embed="rId4">
            <a:alphaModFix/>
          </a:blip>
          <a:stretch>
            <a:fillRect/>
          </a:stretch>
        </p:blipFill>
        <p:spPr>
          <a:xfrm>
            <a:off x="9642484" y="5860300"/>
            <a:ext cx="2310415" cy="659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44" name="Shape 144"/>
        <p:cNvGrpSpPr/>
        <p:nvPr/>
      </p:nvGrpSpPr>
      <p:grpSpPr>
        <a:xfrm>
          <a:off x="0" y="0"/>
          <a:ext cx="0" cy="0"/>
          <a:chOff x="0" y="0"/>
          <a:chExt cx="0" cy="0"/>
        </a:xfrm>
      </p:grpSpPr>
      <p:sp>
        <p:nvSpPr>
          <p:cNvPr id="145" name="Google Shape;145;p5"/>
          <p:cNvSpPr/>
          <p:nvPr/>
        </p:nvSpPr>
        <p:spPr>
          <a:xfrm>
            <a:off x="0" y="0"/>
            <a:ext cx="12188952" cy="6858000"/>
          </a:xfrm>
          <a:prstGeom prst="rect">
            <a:avLst/>
          </a:prstGeom>
          <a:solidFill>
            <a:srgbClr val="4141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5"/>
          <p:cNvSpPr txBox="1"/>
          <p:nvPr>
            <p:ph type="title"/>
          </p:nvPr>
        </p:nvSpPr>
        <p:spPr>
          <a:xfrm>
            <a:off x="841247" y="474146"/>
            <a:ext cx="10515593" cy="11978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700"/>
              <a:buFont typeface="Verdana"/>
              <a:buNone/>
            </a:pPr>
            <a:r>
              <a:rPr b="1" lang="en-US" sz="3700">
                <a:latin typeface="Verdana"/>
                <a:ea typeface="Verdana"/>
                <a:cs typeface="Verdana"/>
                <a:sym typeface="Verdana"/>
              </a:rPr>
              <a:t>What Is Cyberbullying?</a:t>
            </a:r>
            <a:br>
              <a:rPr b="1" lang="en-US" sz="3700">
                <a:latin typeface="Verdana"/>
                <a:ea typeface="Verdana"/>
                <a:cs typeface="Verdana"/>
                <a:sym typeface="Verdana"/>
              </a:rPr>
            </a:br>
            <a:endParaRPr sz="3700"/>
          </a:p>
        </p:txBody>
      </p:sp>
      <p:sp>
        <p:nvSpPr>
          <p:cNvPr id="147" name="Google Shape;147;p5"/>
          <p:cNvSpPr/>
          <p:nvPr/>
        </p:nvSpPr>
        <p:spPr>
          <a:xfrm>
            <a:off x="466344" y="585216"/>
            <a:ext cx="9144"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Cyberbullying as a menace in the society – Brewstarz" id="148" name="Google Shape;148;p5"/>
          <p:cNvPicPr preferRelativeResize="0"/>
          <p:nvPr/>
        </p:nvPicPr>
        <p:blipFill rotWithShape="1">
          <a:blip r:embed="rId3">
            <a:alphaModFix/>
          </a:blip>
          <a:srcRect b="6089" l="0" r="-3" t="4424"/>
          <a:stretch/>
        </p:blipFill>
        <p:spPr>
          <a:xfrm>
            <a:off x="835153" y="2002117"/>
            <a:ext cx="6215794" cy="4171569"/>
          </a:xfrm>
          <a:prstGeom prst="rect">
            <a:avLst/>
          </a:prstGeom>
          <a:noFill/>
          <a:ln>
            <a:noFill/>
          </a:ln>
        </p:spPr>
      </p:pic>
      <p:sp>
        <p:nvSpPr>
          <p:cNvPr id="149" name="Google Shape;149;p5"/>
          <p:cNvSpPr txBox="1"/>
          <p:nvPr>
            <p:ph idx="1" type="body"/>
          </p:nvPr>
        </p:nvSpPr>
        <p:spPr>
          <a:xfrm>
            <a:off x="7533327" y="1999575"/>
            <a:ext cx="4419600" cy="4171500"/>
          </a:xfrm>
          <a:prstGeom prst="rect">
            <a:avLst/>
          </a:prstGeom>
          <a:noFill/>
          <a:ln>
            <a:noFill/>
          </a:ln>
        </p:spPr>
        <p:txBody>
          <a:bodyPr anchorCtr="0" anchor="ctr" bIns="45700" lIns="91425" spcFirstLastPara="1" rIns="91425" wrap="square" tIns="45700">
            <a:noAutofit/>
          </a:bodyPr>
          <a:lstStyle/>
          <a:p>
            <a:pPr indent="-260350" lvl="0" marL="228600" rtl="0" algn="l">
              <a:lnSpc>
                <a:spcPct val="90000"/>
              </a:lnSpc>
              <a:spcBef>
                <a:spcPts val="0"/>
              </a:spcBef>
              <a:spcAft>
                <a:spcPts val="0"/>
              </a:spcAft>
              <a:buClr>
                <a:schemeClr val="lt1"/>
              </a:buClr>
              <a:buSzPts val="1900"/>
              <a:buChar char="•"/>
            </a:pPr>
            <a:r>
              <a:rPr b="0" lang="en-US" sz="1900">
                <a:latin typeface="Arial"/>
                <a:ea typeface="Arial"/>
                <a:cs typeface="Arial"/>
                <a:sym typeface="Arial"/>
              </a:rPr>
              <a:t>Cyberbullying is when someone uses technology to harass, threaten, embarrass, or target another person. It happens on devices like smartphones, computers, tablets, and gaming systems. Cyberbullying hurts people, and in some cases is against the law.</a:t>
            </a:r>
            <a:endParaRPr sz="3300"/>
          </a:p>
          <a:p>
            <a:pPr indent="-260350" lvl="0" marL="228600" rtl="0" algn="l">
              <a:lnSpc>
                <a:spcPct val="90000"/>
              </a:lnSpc>
              <a:spcBef>
                <a:spcPts val="1000"/>
              </a:spcBef>
              <a:spcAft>
                <a:spcPts val="0"/>
              </a:spcAft>
              <a:buClr>
                <a:schemeClr val="lt1"/>
              </a:buClr>
              <a:buSzPts val="1900"/>
              <a:buChar char="•"/>
            </a:pPr>
            <a:r>
              <a:rPr b="0" lang="en-US" sz="1900">
                <a:latin typeface="Arial"/>
                <a:ea typeface="Arial"/>
                <a:cs typeface="Arial"/>
                <a:sym typeface="Arial"/>
              </a:rPr>
              <a:t>Sometimes cyberbullying can be easy to spot — for example, if your child shows you a text, comment, or post that is harsh, mean, or cruel. Other acts are less obvious, like posting someone's personal information, or using photos or videos that hurt or embarrass another person. Someone might make a fake account or screen name to harass and bully, so you don't know who the bully is.</a:t>
            </a:r>
            <a:endParaRPr sz="3300"/>
          </a:p>
          <a:p>
            <a:pPr indent="-101600" lvl="0" marL="228600" rtl="0" algn="l">
              <a:lnSpc>
                <a:spcPct val="90000"/>
              </a:lnSpc>
              <a:spcBef>
                <a:spcPts val="1000"/>
              </a:spcBef>
              <a:spcAft>
                <a:spcPts val="0"/>
              </a:spcAft>
              <a:buClr>
                <a:schemeClr val="lt1"/>
              </a:buClr>
              <a:buSzPts val="2000"/>
              <a:buNone/>
            </a:pPr>
            <a:r>
              <a:t/>
            </a:r>
            <a:endParaRPr sz="2500"/>
          </a:p>
        </p:txBody>
      </p:sp>
      <p:pic>
        <p:nvPicPr>
          <p:cNvPr id="150" name="Google Shape;150;p5"/>
          <p:cNvPicPr preferRelativeResize="0"/>
          <p:nvPr/>
        </p:nvPicPr>
        <p:blipFill>
          <a:blip r:embed="rId4">
            <a:alphaModFix/>
          </a:blip>
          <a:stretch>
            <a:fillRect/>
          </a:stretch>
        </p:blipFill>
        <p:spPr>
          <a:xfrm>
            <a:off x="9642484" y="5860300"/>
            <a:ext cx="2310415" cy="659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54" name="Shape 154"/>
        <p:cNvGrpSpPr/>
        <p:nvPr/>
      </p:nvGrpSpPr>
      <p:grpSpPr>
        <a:xfrm>
          <a:off x="0" y="0"/>
          <a:ext cx="0" cy="0"/>
          <a:chOff x="0" y="0"/>
          <a:chExt cx="0" cy="0"/>
        </a:xfrm>
      </p:grpSpPr>
      <p:sp>
        <p:nvSpPr>
          <p:cNvPr id="155" name="Google Shape;155;p6"/>
          <p:cNvSpPr txBox="1"/>
          <p:nvPr>
            <p:ph type="ctrTitle"/>
          </p:nvPr>
        </p:nvSpPr>
        <p:spPr>
          <a:xfrm>
            <a:off x="762001" y="803325"/>
            <a:ext cx="531453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Calibri"/>
              <a:buNone/>
            </a:pPr>
            <a:r>
              <a:rPr b="1" lang="en-US" sz="2800"/>
              <a:t>What Are the Effects of Cyberbullying?</a:t>
            </a:r>
            <a:br>
              <a:rPr b="1" lang="en-US" sz="2800"/>
            </a:br>
            <a:endParaRPr sz="2800"/>
          </a:p>
        </p:txBody>
      </p:sp>
      <p:sp>
        <p:nvSpPr>
          <p:cNvPr id="156" name="Google Shape;156;p6"/>
          <p:cNvSpPr txBox="1"/>
          <p:nvPr>
            <p:ph idx="1" type="subTitle"/>
          </p:nvPr>
        </p:nvSpPr>
        <p:spPr>
          <a:xfrm>
            <a:off x="762000" y="2279025"/>
            <a:ext cx="5758500" cy="4227900"/>
          </a:xfrm>
          <a:prstGeom prst="rect">
            <a:avLst/>
          </a:prstGeom>
          <a:noFill/>
          <a:ln>
            <a:noFill/>
          </a:ln>
        </p:spPr>
        <p:txBody>
          <a:bodyPr anchorCtr="0" anchor="t" bIns="45700" lIns="91425" spcFirstLastPara="1" rIns="91425" wrap="square" tIns="45700">
            <a:normAutofit fontScale="62500"/>
          </a:bodyPr>
          <a:lstStyle/>
          <a:p>
            <a:pPr indent="-20637" lvl="0" marL="0" rtl="0" algn="l">
              <a:lnSpc>
                <a:spcPct val="90000"/>
              </a:lnSpc>
              <a:spcBef>
                <a:spcPts val="0"/>
              </a:spcBef>
              <a:spcAft>
                <a:spcPts val="0"/>
              </a:spcAft>
              <a:buSzPct val="100000"/>
              <a:buFont typeface="Arial"/>
              <a:buChar char="•"/>
            </a:pPr>
            <a:r>
              <a:rPr b="0" lang="en-US" sz="3400"/>
              <a:t>Young people have almost constant access to their devices, so cyberbullying is hard to escape. </a:t>
            </a:r>
            <a:r>
              <a:rPr lang="en-US" sz="3400"/>
              <a:t>Children</a:t>
            </a:r>
            <a:r>
              <a:rPr b="0" lang="en-US" sz="3400"/>
              <a:t> and teenagers can feel like they never get a break and feel the effects very strongly.</a:t>
            </a:r>
            <a:endParaRPr sz="3400"/>
          </a:p>
          <a:p>
            <a:pPr indent="-20637" lvl="0" marL="0" rtl="0" algn="l">
              <a:lnSpc>
                <a:spcPct val="90000"/>
              </a:lnSpc>
              <a:spcBef>
                <a:spcPts val="1000"/>
              </a:spcBef>
              <a:spcAft>
                <a:spcPts val="0"/>
              </a:spcAft>
              <a:buSzPct val="100000"/>
              <a:buFont typeface="Arial"/>
              <a:buChar char="•"/>
            </a:pPr>
            <a:r>
              <a:rPr b="0" lang="en-US" sz="3400"/>
              <a:t>Cyberbullying that is severe, long-lasting, or happens a lot can cause </a:t>
            </a:r>
            <a:r>
              <a:rPr b="0" lang="en-US" sz="3400">
                <a:uFill>
                  <a:noFill/>
                </a:uFill>
                <a:hlinkClick r:id="rId3"/>
              </a:rPr>
              <a:t>anxiety</a:t>
            </a:r>
            <a:r>
              <a:rPr b="0" lang="en-US" sz="3400"/>
              <a:t>, </a:t>
            </a:r>
            <a:r>
              <a:rPr b="0" lang="en-US" sz="3400">
                <a:uFill>
                  <a:noFill/>
                </a:uFill>
                <a:hlinkClick r:id="rId4"/>
              </a:rPr>
              <a:t>depression</a:t>
            </a:r>
            <a:r>
              <a:rPr b="0" lang="en-US" sz="3400"/>
              <a:t>, and other stress-related disorders in victims and bullies. In rare cases, some kids have attempted or died from </a:t>
            </a:r>
            <a:r>
              <a:rPr b="0" lang="en-US" sz="3400">
                <a:uFill>
                  <a:noFill/>
                </a:uFill>
                <a:hlinkClick r:id="rId5"/>
              </a:rPr>
              <a:t>suicide</a:t>
            </a:r>
            <a:r>
              <a:rPr b="0" lang="en-US" sz="3400"/>
              <a:t>.</a:t>
            </a:r>
            <a:endParaRPr sz="3400"/>
          </a:p>
          <a:p>
            <a:pPr indent="-20637" lvl="0" marL="0" rtl="0" algn="l">
              <a:lnSpc>
                <a:spcPct val="90000"/>
              </a:lnSpc>
              <a:spcBef>
                <a:spcPts val="1000"/>
              </a:spcBef>
              <a:spcAft>
                <a:spcPts val="0"/>
              </a:spcAft>
              <a:buSzPct val="100000"/>
              <a:buFont typeface="Arial"/>
              <a:buChar char="•"/>
            </a:pPr>
            <a:r>
              <a:rPr b="0" lang="en-US" sz="3400"/>
              <a:t>Cyberbullies also can be suspended or expelled from school or kicked off of sports teams. Depending on the severity of the cyberbullying, </a:t>
            </a:r>
            <a:r>
              <a:rPr lang="en-US" sz="3400"/>
              <a:t>they</a:t>
            </a:r>
            <a:r>
              <a:rPr b="0" lang="en-US" sz="3400"/>
              <a:t> also might be in legal trouble.</a:t>
            </a:r>
            <a:endParaRPr sz="1800"/>
          </a:p>
        </p:txBody>
      </p:sp>
      <p:sp>
        <p:nvSpPr>
          <p:cNvPr id="157" name="Google Shape;157;p6"/>
          <p:cNvSpPr/>
          <p:nvPr/>
        </p:nvSpPr>
        <p:spPr>
          <a:xfrm flipH="1">
            <a:off x="658278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The Psychology of Cyberbullying" id="158" name="Google Shape;158;p6"/>
          <p:cNvPicPr preferRelativeResize="0"/>
          <p:nvPr/>
        </p:nvPicPr>
        <p:blipFill rotWithShape="1">
          <a:blip r:embed="rId6">
            <a:alphaModFix/>
          </a:blip>
          <a:srcRect b="-1" l="5204" r="22714" t="0"/>
          <a:stretch/>
        </p:blipFill>
        <p:spPr>
          <a:xfrm>
            <a:off x="6750141" y="-2"/>
            <a:ext cx="5441859" cy="5654940"/>
          </a:xfrm>
          <a:custGeom>
            <a:rect b="b" l="l" r="r" t="t"/>
            <a:pathLst>
              <a:path extrusionOk="0" h="5654940" w="5441859">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ln>
            <a:noFill/>
          </a:ln>
        </p:spPr>
      </p:pic>
      <p:pic>
        <p:nvPicPr>
          <p:cNvPr id="159" name="Google Shape;159;p6"/>
          <p:cNvPicPr preferRelativeResize="0"/>
          <p:nvPr/>
        </p:nvPicPr>
        <p:blipFill>
          <a:blip r:embed="rId7">
            <a:alphaModFix/>
          </a:blip>
          <a:stretch>
            <a:fillRect/>
          </a:stretch>
        </p:blipFill>
        <p:spPr>
          <a:xfrm>
            <a:off x="9642484" y="5995300"/>
            <a:ext cx="2310415" cy="659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7"/>
          <p:cNvSpPr/>
          <p:nvPr/>
        </p:nvSpPr>
        <p:spPr>
          <a:xfrm>
            <a:off x="0" y="0"/>
            <a:ext cx="12192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5" name="Google Shape;165;p7"/>
          <p:cNvSpPr txBox="1"/>
          <p:nvPr>
            <p:ph type="ctrTitle"/>
          </p:nvPr>
        </p:nvSpPr>
        <p:spPr>
          <a:xfrm>
            <a:off x="728663" y="1422400"/>
            <a:ext cx="5367337"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500"/>
              <a:buFont typeface="Verdana"/>
              <a:buNone/>
            </a:pPr>
            <a:r>
              <a:rPr b="1" lang="en-US" sz="3500">
                <a:solidFill>
                  <a:schemeClr val="lt1"/>
                </a:solidFill>
                <a:latin typeface="Verdana"/>
                <a:ea typeface="Verdana"/>
                <a:cs typeface="Verdana"/>
                <a:sym typeface="Verdana"/>
              </a:rPr>
              <a:t>What Are the Signs of Cyberbullying?</a:t>
            </a:r>
            <a:br>
              <a:rPr b="1" lang="en-US" sz="3500">
                <a:solidFill>
                  <a:schemeClr val="lt1"/>
                </a:solidFill>
                <a:latin typeface="Verdana"/>
                <a:ea typeface="Verdana"/>
                <a:cs typeface="Verdana"/>
                <a:sym typeface="Verdana"/>
              </a:rPr>
            </a:br>
            <a:br>
              <a:rPr lang="en-US" sz="3500">
                <a:solidFill>
                  <a:schemeClr val="lt1"/>
                </a:solidFill>
              </a:rPr>
            </a:br>
            <a:endParaRPr sz="3500">
              <a:solidFill>
                <a:schemeClr val="lt1"/>
              </a:solidFill>
            </a:endParaRPr>
          </a:p>
        </p:txBody>
      </p:sp>
      <p:sp>
        <p:nvSpPr>
          <p:cNvPr id="166" name="Google Shape;166;p7"/>
          <p:cNvSpPr txBox="1"/>
          <p:nvPr>
            <p:ph idx="1" type="subTitle"/>
          </p:nvPr>
        </p:nvSpPr>
        <p:spPr>
          <a:xfrm>
            <a:off x="728675" y="3902075"/>
            <a:ext cx="5367300" cy="2618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None/>
            </a:pPr>
            <a:r>
              <a:rPr lang="en-US">
                <a:solidFill>
                  <a:schemeClr val="lt1"/>
                </a:solidFill>
                <a:latin typeface="Arial"/>
                <a:ea typeface="Arial"/>
                <a:cs typeface="Arial"/>
                <a:sym typeface="Arial"/>
              </a:rPr>
              <a:t>Many kids and teens who are cyberbullied don't want to tell a teacher, parent, or trusted adults, often because they feel ashamed or fear that their devices will be taken away at home.</a:t>
            </a:r>
            <a:endParaRPr>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000"/>
              <a:buNone/>
            </a:pPr>
            <a:r>
              <a:t/>
            </a:r>
            <a:endParaRPr sz="2000">
              <a:solidFill>
                <a:schemeClr val="lt1"/>
              </a:solidFill>
            </a:endParaRPr>
          </a:p>
        </p:txBody>
      </p:sp>
      <p:sp>
        <p:nvSpPr>
          <p:cNvPr id="167" name="Google Shape;167;p7"/>
          <p:cNvSpPr/>
          <p:nvPr/>
        </p:nvSpPr>
        <p:spPr>
          <a:xfrm>
            <a:off x="6234112" y="638849"/>
            <a:ext cx="5505449" cy="547564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What to Know if You're Charged with Cyberbullying in Louisiana" id="168" name="Google Shape;168;p7"/>
          <p:cNvPicPr preferRelativeResize="0"/>
          <p:nvPr/>
        </p:nvPicPr>
        <p:blipFill rotWithShape="1">
          <a:blip r:embed="rId3">
            <a:alphaModFix/>
          </a:blip>
          <a:srcRect b="0" l="0" r="0" t="0"/>
          <a:stretch/>
        </p:blipFill>
        <p:spPr>
          <a:xfrm>
            <a:off x="6583776" y="1929846"/>
            <a:ext cx="4806120" cy="2893650"/>
          </a:xfrm>
          <a:prstGeom prst="rect">
            <a:avLst/>
          </a:prstGeom>
          <a:noFill/>
          <a:ln>
            <a:noFill/>
          </a:ln>
        </p:spPr>
      </p:pic>
      <p:pic>
        <p:nvPicPr>
          <p:cNvPr id="169" name="Google Shape;169;p7"/>
          <p:cNvPicPr preferRelativeResize="0"/>
          <p:nvPr/>
        </p:nvPicPr>
        <p:blipFill>
          <a:blip r:embed="rId4">
            <a:alphaModFix/>
          </a:blip>
          <a:stretch>
            <a:fillRect/>
          </a:stretch>
        </p:blipFill>
        <p:spPr>
          <a:xfrm>
            <a:off x="9642484" y="5860300"/>
            <a:ext cx="2310415" cy="659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3" name="Shape 173"/>
        <p:cNvGrpSpPr/>
        <p:nvPr/>
      </p:nvGrpSpPr>
      <p:grpSpPr>
        <a:xfrm>
          <a:off x="0" y="0"/>
          <a:ext cx="0" cy="0"/>
          <a:chOff x="0" y="0"/>
          <a:chExt cx="0" cy="0"/>
        </a:xfrm>
      </p:grpSpPr>
      <p:sp>
        <p:nvSpPr>
          <p:cNvPr id="174" name="Google Shape;174;p8"/>
          <p:cNvSpPr/>
          <p:nvPr/>
        </p:nvSpPr>
        <p:spPr>
          <a:xfrm>
            <a:off x="0" y="0"/>
            <a:ext cx="12192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Obraz zawierający żaluzje, jasne, nocne niebo&#10;&#10;Opis wygenerowany automatycznie" id="175" name="Google Shape;175;p8"/>
          <p:cNvPicPr preferRelativeResize="0"/>
          <p:nvPr/>
        </p:nvPicPr>
        <p:blipFill rotWithShape="1">
          <a:blip r:embed="rId3">
            <a:alphaModFix amt="35000"/>
          </a:blip>
          <a:srcRect b="7921" l="0" r="0" t="7809"/>
          <a:stretch/>
        </p:blipFill>
        <p:spPr>
          <a:xfrm>
            <a:off x="189020" y="108001"/>
            <a:ext cx="12191980" cy="6857999"/>
          </a:xfrm>
          <a:prstGeom prst="rect">
            <a:avLst/>
          </a:prstGeom>
          <a:noFill/>
          <a:ln>
            <a:noFill/>
          </a:ln>
        </p:spPr>
      </p:pic>
      <p:sp>
        <p:nvSpPr>
          <p:cNvPr id="176" name="Google Shape;176;p8"/>
          <p:cNvSpPr txBox="1"/>
          <p:nvPr>
            <p:ph type="title"/>
          </p:nvPr>
        </p:nvSpPr>
        <p:spPr>
          <a:xfrm>
            <a:off x="473701" y="1065862"/>
            <a:ext cx="3313200" cy="47262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FFFF"/>
              </a:buClr>
              <a:buSzPts val="2800"/>
              <a:buFont typeface="Verdana"/>
              <a:buNone/>
            </a:pPr>
            <a:r>
              <a:rPr b="1" lang="en-US" sz="2800">
                <a:solidFill>
                  <a:srgbClr val="FFFFFF"/>
                </a:solidFill>
                <a:latin typeface="Verdana"/>
                <a:ea typeface="Verdana"/>
                <a:cs typeface="Verdana"/>
                <a:sym typeface="Verdana"/>
              </a:rPr>
              <a:t>What Are the Signs of Cyberbullying?</a:t>
            </a:r>
            <a:br>
              <a:rPr b="1" lang="en-US" sz="2800">
                <a:solidFill>
                  <a:srgbClr val="FFFFFF"/>
                </a:solidFill>
                <a:latin typeface="Verdana"/>
                <a:ea typeface="Verdana"/>
                <a:cs typeface="Verdana"/>
                <a:sym typeface="Verdana"/>
              </a:rPr>
            </a:br>
            <a:endParaRPr sz="2800">
              <a:solidFill>
                <a:srgbClr val="FFFFFF"/>
              </a:solidFill>
            </a:endParaRPr>
          </a:p>
        </p:txBody>
      </p:sp>
      <p:cxnSp>
        <p:nvCxnSpPr>
          <p:cNvPr id="177" name="Google Shape;177;p8"/>
          <p:cNvCxnSpPr/>
          <p:nvPr/>
        </p:nvCxnSpPr>
        <p:spPr>
          <a:xfrm>
            <a:off x="3856872" y="2286000"/>
            <a:ext cx="0" cy="2286000"/>
          </a:xfrm>
          <a:prstGeom prst="straightConnector1">
            <a:avLst/>
          </a:prstGeom>
          <a:noFill/>
          <a:ln cap="flat" cmpd="sng" w="15875">
            <a:solidFill>
              <a:srgbClr val="FFFFFF"/>
            </a:solidFill>
            <a:prstDash val="solid"/>
            <a:miter lim="800000"/>
            <a:headEnd len="sm" w="sm" type="none"/>
            <a:tailEnd len="sm" w="sm" type="none"/>
          </a:ln>
        </p:spPr>
      </p:cxnSp>
      <p:grpSp>
        <p:nvGrpSpPr>
          <p:cNvPr id="178" name="Google Shape;178;p8"/>
          <p:cNvGrpSpPr/>
          <p:nvPr/>
        </p:nvGrpSpPr>
        <p:grpSpPr>
          <a:xfrm>
            <a:off x="4104000" y="459001"/>
            <a:ext cx="7776004" cy="5333333"/>
            <a:chOff x="0" y="314692"/>
            <a:chExt cx="5744684" cy="4096891"/>
          </a:xfrm>
        </p:grpSpPr>
        <p:sp>
          <p:nvSpPr>
            <p:cNvPr id="179" name="Google Shape;179;p8"/>
            <p:cNvSpPr/>
            <p:nvPr/>
          </p:nvSpPr>
          <p:spPr>
            <a:xfrm>
              <a:off x="0" y="314692"/>
              <a:ext cx="5744684" cy="33579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8"/>
            <p:cNvSpPr txBox="1"/>
            <p:nvPr/>
          </p:nvSpPr>
          <p:spPr>
            <a:xfrm>
              <a:off x="16392" y="331084"/>
              <a:ext cx="5712000" cy="303000"/>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rPr b="0" i="0" lang="en-US" sz="2100" u="none" cap="none" strike="noStrike">
                  <a:solidFill>
                    <a:schemeClr val="lt1"/>
                  </a:solidFill>
                  <a:latin typeface="Calibri"/>
                  <a:ea typeface="Calibri"/>
                  <a:cs typeface="Calibri"/>
                  <a:sym typeface="Calibri"/>
                </a:rPr>
                <a:t>Signs of cyberbullying vary, but may include:</a:t>
              </a:r>
              <a:endParaRPr b="0" i="0" sz="2100" u="none" cap="none" strike="noStrike">
                <a:solidFill>
                  <a:schemeClr val="lt1"/>
                </a:solidFill>
                <a:latin typeface="Calibri"/>
                <a:ea typeface="Calibri"/>
                <a:cs typeface="Calibri"/>
                <a:sym typeface="Calibri"/>
              </a:endParaRPr>
            </a:p>
          </p:txBody>
        </p:sp>
        <p:sp>
          <p:nvSpPr>
            <p:cNvPr id="181" name="Google Shape;181;p8"/>
            <p:cNvSpPr/>
            <p:nvPr/>
          </p:nvSpPr>
          <p:spPr>
            <a:xfrm>
              <a:off x="0" y="690802"/>
              <a:ext cx="5744684" cy="335790"/>
            </a:xfrm>
            <a:prstGeom prst="roundRect">
              <a:avLst>
                <a:gd fmla="val 16667" name="adj"/>
              </a:avLst>
            </a:prstGeom>
            <a:solidFill>
              <a:srgbClr val="56ADD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8"/>
            <p:cNvSpPr txBox="1"/>
            <p:nvPr/>
          </p:nvSpPr>
          <p:spPr>
            <a:xfrm>
              <a:off x="16392" y="707194"/>
              <a:ext cx="5711900" cy="303006"/>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rPr b="0" i="0" lang="en-US" sz="2000" u="none" cap="none" strike="noStrike">
                  <a:solidFill>
                    <a:schemeClr val="lt1"/>
                  </a:solidFill>
                  <a:latin typeface="Calibri"/>
                  <a:ea typeface="Calibri"/>
                  <a:cs typeface="Calibri"/>
                  <a:sym typeface="Calibri"/>
                </a:rPr>
                <a:t>being emotionally upset during or after using the Internet or the phone</a:t>
              </a:r>
              <a:endParaRPr b="0" i="0" sz="2000" u="none" cap="none" strike="noStrike">
                <a:solidFill>
                  <a:schemeClr val="lt1"/>
                </a:solidFill>
                <a:latin typeface="Calibri"/>
                <a:ea typeface="Calibri"/>
                <a:cs typeface="Calibri"/>
                <a:sym typeface="Calibri"/>
              </a:endParaRPr>
            </a:p>
          </p:txBody>
        </p:sp>
        <p:sp>
          <p:nvSpPr>
            <p:cNvPr id="183" name="Google Shape;183;p8"/>
            <p:cNvSpPr/>
            <p:nvPr/>
          </p:nvSpPr>
          <p:spPr>
            <a:xfrm>
              <a:off x="0" y="1066912"/>
              <a:ext cx="5744684" cy="335790"/>
            </a:xfrm>
            <a:prstGeom prst="roundRect">
              <a:avLst>
                <a:gd fmla="val 16667" name="adj"/>
              </a:avLst>
            </a:prstGeom>
            <a:solidFill>
              <a:srgbClr val="53C1C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8"/>
            <p:cNvSpPr txBox="1"/>
            <p:nvPr/>
          </p:nvSpPr>
          <p:spPr>
            <a:xfrm>
              <a:off x="16392" y="1083304"/>
              <a:ext cx="5711900" cy="303006"/>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rPr b="0" i="0" lang="en-US" sz="2100" u="none" cap="none" strike="noStrike">
                  <a:solidFill>
                    <a:schemeClr val="lt1"/>
                  </a:solidFill>
                  <a:latin typeface="Calibri"/>
                  <a:ea typeface="Calibri"/>
                  <a:cs typeface="Calibri"/>
                  <a:sym typeface="Calibri"/>
                </a:rPr>
                <a:t>being very secretive or protective of one's digital life</a:t>
              </a:r>
              <a:endParaRPr b="0" i="0" sz="2100" u="none" cap="none" strike="noStrike">
                <a:solidFill>
                  <a:schemeClr val="lt1"/>
                </a:solidFill>
                <a:latin typeface="Calibri"/>
                <a:ea typeface="Calibri"/>
                <a:cs typeface="Calibri"/>
                <a:sym typeface="Calibri"/>
              </a:endParaRPr>
            </a:p>
          </p:txBody>
        </p:sp>
        <p:sp>
          <p:nvSpPr>
            <p:cNvPr id="185" name="Google Shape;185;p8"/>
            <p:cNvSpPr/>
            <p:nvPr/>
          </p:nvSpPr>
          <p:spPr>
            <a:xfrm>
              <a:off x="0" y="1443022"/>
              <a:ext cx="5744684" cy="335790"/>
            </a:xfrm>
            <a:prstGeom prst="roundRect">
              <a:avLst>
                <a:gd fmla="val 16667" name="adj"/>
              </a:avLst>
            </a:prstGeom>
            <a:solidFill>
              <a:srgbClr val="51CAB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
            <p:cNvSpPr txBox="1"/>
            <p:nvPr/>
          </p:nvSpPr>
          <p:spPr>
            <a:xfrm>
              <a:off x="16392" y="1459414"/>
              <a:ext cx="5711900" cy="303006"/>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rPr b="0" i="0" lang="en-US" sz="2100" u="none" cap="none" strike="noStrike">
                  <a:solidFill>
                    <a:schemeClr val="lt1"/>
                  </a:solidFill>
                  <a:latin typeface="Calibri"/>
                  <a:ea typeface="Calibri"/>
                  <a:cs typeface="Calibri"/>
                  <a:sym typeface="Calibri"/>
                </a:rPr>
                <a:t>spending more time than usual in their room</a:t>
              </a:r>
              <a:endParaRPr b="0" i="0" sz="2100" u="none" cap="none" strike="noStrike">
                <a:solidFill>
                  <a:schemeClr val="lt1"/>
                </a:solidFill>
                <a:latin typeface="Calibri"/>
                <a:ea typeface="Calibri"/>
                <a:cs typeface="Calibri"/>
                <a:sym typeface="Calibri"/>
              </a:endParaRPr>
            </a:p>
          </p:txBody>
        </p:sp>
        <p:sp>
          <p:nvSpPr>
            <p:cNvPr id="187" name="Google Shape;187;p8"/>
            <p:cNvSpPr/>
            <p:nvPr/>
          </p:nvSpPr>
          <p:spPr>
            <a:xfrm>
              <a:off x="0" y="1819132"/>
              <a:ext cx="5744684" cy="335790"/>
            </a:xfrm>
            <a:prstGeom prst="roundRect">
              <a:avLst>
                <a:gd fmla="val 16667" name="adj"/>
              </a:avLst>
            </a:prstGeom>
            <a:solidFill>
              <a:srgbClr val="4EC7A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
            <p:cNvSpPr txBox="1"/>
            <p:nvPr/>
          </p:nvSpPr>
          <p:spPr>
            <a:xfrm>
              <a:off x="16392" y="1835524"/>
              <a:ext cx="5711900" cy="303006"/>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rPr b="0" i="0" lang="en-US" sz="2100" u="none" cap="none" strike="noStrike">
                  <a:solidFill>
                    <a:schemeClr val="lt1"/>
                  </a:solidFill>
                  <a:latin typeface="Calibri"/>
                  <a:ea typeface="Calibri"/>
                  <a:cs typeface="Calibri"/>
                  <a:sym typeface="Calibri"/>
                </a:rPr>
                <a:t>withdrawal from or lack of interest in family members, friends, and activities</a:t>
              </a:r>
              <a:endParaRPr b="0" i="0" sz="2100" u="none" cap="none" strike="noStrike">
                <a:solidFill>
                  <a:schemeClr val="lt1"/>
                </a:solidFill>
                <a:latin typeface="Calibri"/>
                <a:ea typeface="Calibri"/>
                <a:cs typeface="Calibri"/>
                <a:sym typeface="Calibri"/>
              </a:endParaRPr>
            </a:p>
          </p:txBody>
        </p:sp>
        <p:sp>
          <p:nvSpPr>
            <p:cNvPr id="189" name="Google Shape;189;p8"/>
            <p:cNvSpPr/>
            <p:nvPr/>
          </p:nvSpPr>
          <p:spPr>
            <a:xfrm>
              <a:off x="0" y="2195242"/>
              <a:ext cx="5744684" cy="335790"/>
            </a:xfrm>
            <a:prstGeom prst="roundRect">
              <a:avLst>
                <a:gd fmla="val 16667" name="adj"/>
              </a:avLst>
            </a:prstGeom>
            <a:solidFill>
              <a:srgbClr val="4CC3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
            <p:cNvSpPr txBox="1"/>
            <p:nvPr/>
          </p:nvSpPr>
          <p:spPr>
            <a:xfrm>
              <a:off x="16392" y="2211634"/>
              <a:ext cx="5711900" cy="303006"/>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rPr b="0" i="0" lang="en-US" sz="2100" u="none" cap="none" strike="noStrike">
                  <a:solidFill>
                    <a:schemeClr val="lt1"/>
                  </a:solidFill>
                  <a:latin typeface="Calibri"/>
                  <a:ea typeface="Calibri"/>
                  <a:cs typeface="Calibri"/>
                  <a:sym typeface="Calibri"/>
                </a:rPr>
                <a:t>avoiding school or group gatherings</a:t>
              </a:r>
              <a:endParaRPr b="0" i="0" sz="2100" u="none" cap="none" strike="noStrike">
                <a:solidFill>
                  <a:schemeClr val="lt1"/>
                </a:solidFill>
                <a:latin typeface="Calibri"/>
                <a:ea typeface="Calibri"/>
                <a:cs typeface="Calibri"/>
                <a:sym typeface="Calibri"/>
              </a:endParaRPr>
            </a:p>
          </p:txBody>
        </p:sp>
        <p:sp>
          <p:nvSpPr>
            <p:cNvPr id="191" name="Google Shape;191;p8"/>
            <p:cNvSpPr/>
            <p:nvPr/>
          </p:nvSpPr>
          <p:spPr>
            <a:xfrm>
              <a:off x="0" y="2571352"/>
              <a:ext cx="5744684" cy="335790"/>
            </a:xfrm>
            <a:prstGeom prst="roundRect">
              <a:avLst>
                <a:gd fmla="val 16667" name="adj"/>
              </a:avLst>
            </a:prstGeom>
            <a:solidFill>
              <a:srgbClr val="49C07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
            <p:cNvSpPr txBox="1"/>
            <p:nvPr/>
          </p:nvSpPr>
          <p:spPr>
            <a:xfrm>
              <a:off x="16392" y="2587744"/>
              <a:ext cx="5711900" cy="303006"/>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rPr b="0" i="0" lang="en-US" sz="2100" u="none" cap="none" strike="noStrike">
                  <a:solidFill>
                    <a:schemeClr val="lt1"/>
                  </a:solidFill>
                  <a:latin typeface="Calibri"/>
                  <a:ea typeface="Calibri"/>
                  <a:cs typeface="Calibri"/>
                  <a:sym typeface="Calibri"/>
                </a:rPr>
                <a:t>slipping grades and "acting out" in anger at home</a:t>
              </a:r>
              <a:endParaRPr b="0" i="0" sz="2100" u="none" cap="none" strike="noStrike">
                <a:solidFill>
                  <a:schemeClr val="lt1"/>
                </a:solidFill>
                <a:latin typeface="Calibri"/>
                <a:ea typeface="Calibri"/>
                <a:cs typeface="Calibri"/>
                <a:sym typeface="Calibri"/>
              </a:endParaRPr>
            </a:p>
          </p:txBody>
        </p:sp>
        <p:sp>
          <p:nvSpPr>
            <p:cNvPr id="193" name="Google Shape;193;p8"/>
            <p:cNvSpPr/>
            <p:nvPr/>
          </p:nvSpPr>
          <p:spPr>
            <a:xfrm>
              <a:off x="0" y="2947462"/>
              <a:ext cx="5744684" cy="335790"/>
            </a:xfrm>
            <a:prstGeom prst="roundRect">
              <a:avLst>
                <a:gd fmla="val 16667" name="adj"/>
              </a:avLst>
            </a:prstGeom>
            <a:solidFill>
              <a:srgbClr val="47BC5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
            <p:cNvSpPr txBox="1"/>
            <p:nvPr/>
          </p:nvSpPr>
          <p:spPr>
            <a:xfrm>
              <a:off x="16392" y="2963854"/>
              <a:ext cx="5711900" cy="303006"/>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rPr b="0" i="0" lang="en-US" sz="2100" u="none" cap="none" strike="noStrike">
                  <a:solidFill>
                    <a:schemeClr val="lt1"/>
                  </a:solidFill>
                  <a:latin typeface="Calibri"/>
                  <a:ea typeface="Calibri"/>
                  <a:cs typeface="Calibri"/>
                  <a:sym typeface="Calibri"/>
                </a:rPr>
                <a:t>changes in mood, behavior, sleep, or appetite</a:t>
              </a:r>
              <a:endParaRPr b="0" i="0" sz="2100" u="none" cap="none" strike="noStrike">
                <a:solidFill>
                  <a:schemeClr val="lt1"/>
                </a:solidFill>
                <a:latin typeface="Calibri"/>
                <a:ea typeface="Calibri"/>
                <a:cs typeface="Calibri"/>
                <a:sym typeface="Calibri"/>
              </a:endParaRPr>
            </a:p>
          </p:txBody>
        </p:sp>
        <p:sp>
          <p:nvSpPr>
            <p:cNvPr id="195" name="Google Shape;195;p8"/>
            <p:cNvSpPr/>
            <p:nvPr/>
          </p:nvSpPr>
          <p:spPr>
            <a:xfrm>
              <a:off x="0" y="3323572"/>
              <a:ext cx="5744684" cy="335790"/>
            </a:xfrm>
            <a:prstGeom prst="roundRect">
              <a:avLst>
                <a:gd fmla="val 16667" name="adj"/>
              </a:avLst>
            </a:prstGeom>
            <a:solidFill>
              <a:srgbClr val="49B84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
            <p:cNvSpPr txBox="1"/>
            <p:nvPr/>
          </p:nvSpPr>
          <p:spPr>
            <a:xfrm>
              <a:off x="16392" y="3339964"/>
              <a:ext cx="5711900" cy="303006"/>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rPr b="0" i="0" lang="en-US" sz="2100" u="none" cap="none" strike="noStrike">
                  <a:solidFill>
                    <a:schemeClr val="lt1"/>
                  </a:solidFill>
                  <a:latin typeface="Calibri"/>
                  <a:ea typeface="Calibri"/>
                  <a:cs typeface="Calibri"/>
                  <a:sym typeface="Calibri"/>
                </a:rPr>
                <a:t>suddenly wanting to stop using the computer or device</a:t>
              </a:r>
              <a:endParaRPr b="0" i="0" sz="2100" u="none" cap="none" strike="noStrike">
                <a:solidFill>
                  <a:schemeClr val="lt1"/>
                </a:solidFill>
                <a:latin typeface="Calibri"/>
                <a:ea typeface="Calibri"/>
                <a:cs typeface="Calibri"/>
                <a:sym typeface="Calibri"/>
              </a:endParaRPr>
            </a:p>
          </p:txBody>
        </p:sp>
        <p:sp>
          <p:nvSpPr>
            <p:cNvPr id="197" name="Google Shape;197;p8"/>
            <p:cNvSpPr/>
            <p:nvPr/>
          </p:nvSpPr>
          <p:spPr>
            <a:xfrm>
              <a:off x="0" y="3699683"/>
              <a:ext cx="5744684" cy="335790"/>
            </a:xfrm>
            <a:prstGeom prst="roundRect">
              <a:avLst>
                <a:gd fmla="val 16667" name="adj"/>
              </a:avLst>
            </a:prstGeom>
            <a:solidFill>
              <a:srgbClr val="5EB1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8"/>
            <p:cNvSpPr txBox="1"/>
            <p:nvPr/>
          </p:nvSpPr>
          <p:spPr>
            <a:xfrm>
              <a:off x="16392" y="3716075"/>
              <a:ext cx="5711900" cy="303006"/>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rPr b="0" i="0" lang="en-US" sz="2100" u="none" cap="none" strike="noStrike">
                  <a:solidFill>
                    <a:schemeClr val="lt1"/>
                  </a:solidFill>
                  <a:latin typeface="Calibri"/>
                  <a:ea typeface="Calibri"/>
                  <a:cs typeface="Calibri"/>
                  <a:sym typeface="Calibri"/>
                </a:rPr>
                <a:t>being nervous or jumpy when getting a message, text, or email</a:t>
              </a:r>
              <a:endParaRPr b="0" i="0" sz="2100" u="none" cap="none" strike="noStrike">
                <a:solidFill>
                  <a:schemeClr val="lt1"/>
                </a:solidFill>
                <a:latin typeface="Calibri"/>
                <a:ea typeface="Calibri"/>
                <a:cs typeface="Calibri"/>
                <a:sym typeface="Calibri"/>
              </a:endParaRPr>
            </a:p>
          </p:txBody>
        </p:sp>
        <p:sp>
          <p:nvSpPr>
            <p:cNvPr id="199" name="Google Shape;199;p8"/>
            <p:cNvSpPr/>
            <p:nvPr/>
          </p:nvSpPr>
          <p:spPr>
            <a:xfrm>
              <a:off x="0" y="4075793"/>
              <a:ext cx="5744684" cy="335790"/>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
            <p:cNvSpPr txBox="1"/>
            <p:nvPr/>
          </p:nvSpPr>
          <p:spPr>
            <a:xfrm>
              <a:off x="16392" y="4092185"/>
              <a:ext cx="5711900" cy="303006"/>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rPr b="0" i="0" lang="en-US" sz="2100" u="none" cap="none" strike="noStrike">
                  <a:solidFill>
                    <a:schemeClr val="lt1"/>
                  </a:solidFill>
                  <a:latin typeface="Calibri"/>
                  <a:ea typeface="Calibri"/>
                  <a:cs typeface="Calibri"/>
                  <a:sym typeface="Calibri"/>
                </a:rPr>
                <a:t>avoiding discussions about computer or phone activities</a:t>
              </a:r>
              <a:endParaRPr b="0" i="0" sz="2100" u="none" cap="none" strike="noStrike">
                <a:solidFill>
                  <a:schemeClr val="lt1"/>
                </a:solidFill>
                <a:latin typeface="Calibri"/>
                <a:ea typeface="Calibri"/>
                <a:cs typeface="Calibri"/>
                <a:sym typeface="Calibri"/>
              </a:endParaRPr>
            </a:p>
          </p:txBody>
        </p:sp>
      </p:grpSp>
      <p:pic>
        <p:nvPicPr>
          <p:cNvPr id="201" name="Google Shape;201;p8"/>
          <p:cNvPicPr preferRelativeResize="0"/>
          <p:nvPr/>
        </p:nvPicPr>
        <p:blipFill>
          <a:blip r:embed="rId4">
            <a:alphaModFix/>
          </a:blip>
          <a:stretch>
            <a:fillRect/>
          </a:stretch>
        </p:blipFill>
        <p:spPr>
          <a:xfrm>
            <a:off x="9569584" y="6035800"/>
            <a:ext cx="2310415" cy="659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05" name="Shape 205"/>
        <p:cNvGrpSpPr/>
        <p:nvPr/>
      </p:nvGrpSpPr>
      <p:grpSpPr>
        <a:xfrm>
          <a:off x="0" y="0"/>
          <a:ext cx="0" cy="0"/>
          <a:chOff x="0" y="0"/>
          <a:chExt cx="0" cy="0"/>
        </a:xfrm>
      </p:grpSpPr>
      <p:sp>
        <p:nvSpPr>
          <p:cNvPr id="206" name="Google Shape;206;p9"/>
          <p:cNvSpPr/>
          <p:nvPr/>
        </p:nvSpPr>
        <p:spPr>
          <a:xfrm>
            <a:off x="0" y="0"/>
            <a:ext cx="12188952" cy="6858000"/>
          </a:xfrm>
          <a:prstGeom prst="rect">
            <a:avLst/>
          </a:prstGeom>
          <a:solidFill>
            <a:srgbClr val="4141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7" name="Google Shape;207;p9"/>
          <p:cNvSpPr txBox="1"/>
          <p:nvPr>
            <p:ph type="title"/>
          </p:nvPr>
        </p:nvSpPr>
        <p:spPr>
          <a:xfrm>
            <a:off x="841247" y="474146"/>
            <a:ext cx="10515593" cy="119786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b="1" lang="en-US"/>
              <a:t>HOW TO STAY SAFE</a:t>
            </a:r>
            <a:endParaRPr/>
          </a:p>
        </p:txBody>
      </p:sp>
      <p:sp>
        <p:nvSpPr>
          <p:cNvPr id="208" name="Google Shape;208;p9"/>
          <p:cNvSpPr/>
          <p:nvPr/>
        </p:nvSpPr>
        <p:spPr>
          <a:xfrm>
            <a:off x="466344" y="585216"/>
            <a:ext cx="9144"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10 Tips to Keep Your Kids Safe on the Internet - True North Networks Blog |  Swanzey, NH | True North Networks" id="209" name="Google Shape;209;p9"/>
          <p:cNvPicPr preferRelativeResize="0"/>
          <p:nvPr/>
        </p:nvPicPr>
        <p:blipFill rotWithShape="1">
          <a:blip r:embed="rId3">
            <a:alphaModFix/>
          </a:blip>
          <a:srcRect b="-2" l="10984" r="9675" t="0"/>
          <a:stretch/>
        </p:blipFill>
        <p:spPr>
          <a:xfrm>
            <a:off x="835153" y="2002117"/>
            <a:ext cx="6215794" cy="4171569"/>
          </a:xfrm>
          <a:prstGeom prst="rect">
            <a:avLst/>
          </a:prstGeom>
          <a:noFill/>
          <a:ln>
            <a:noFill/>
          </a:ln>
        </p:spPr>
      </p:pic>
      <p:sp>
        <p:nvSpPr>
          <p:cNvPr id="210" name="Google Shape;210;p9"/>
          <p:cNvSpPr txBox="1"/>
          <p:nvPr>
            <p:ph idx="1" type="body"/>
          </p:nvPr>
        </p:nvSpPr>
        <p:spPr>
          <a:xfrm>
            <a:off x="7533327" y="1999575"/>
            <a:ext cx="4387200" cy="4171500"/>
          </a:xfrm>
          <a:prstGeom prst="rect">
            <a:avLst/>
          </a:prstGeom>
          <a:noFill/>
          <a:ln>
            <a:noFill/>
          </a:ln>
        </p:spPr>
        <p:txBody>
          <a:bodyPr anchorCtr="0" anchor="ctr" bIns="45700" lIns="91425" spcFirstLastPara="1" rIns="91425" wrap="square" tIns="45700">
            <a:noAutofit/>
          </a:bodyPr>
          <a:lstStyle/>
          <a:p>
            <a:pPr indent="-254000" lvl="0" marL="228600" rtl="0" algn="l">
              <a:lnSpc>
                <a:spcPct val="90000"/>
              </a:lnSpc>
              <a:spcBef>
                <a:spcPts val="0"/>
              </a:spcBef>
              <a:spcAft>
                <a:spcPts val="0"/>
              </a:spcAft>
              <a:buSzPts val="1800"/>
              <a:buChar char="•"/>
            </a:pPr>
            <a:r>
              <a:rPr b="1" lang="en-US" sz="1800">
                <a:latin typeface="Verdana"/>
                <a:ea typeface="Verdana"/>
                <a:cs typeface="Verdana"/>
                <a:sym typeface="Verdana"/>
              </a:rPr>
              <a:t>Internet Safety Laws</a:t>
            </a:r>
            <a:endParaRPr b="1" sz="1800">
              <a:latin typeface="Verdana"/>
              <a:ea typeface="Verdana"/>
              <a:cs typeface="Verdana"/>
              <a:sym typeface="Verdana"/>
            </a:endParaRPr>
          </a:p>
          <a:p>
            <a:pPr indent="-254000" lvl="0" marL="228600" rtl="0" algn="l">
              <a:lnSpc>
                <a:spcPct val="90000"/>
              </a:lnSpc>
              <a:spcBef>
                <a:spcPts val="1000"/>
              </a:spcBef>
              <a:spcAft>
                <a:spcPts val="0"/>
              </a:spcAft>
              <a:buSzPts val="1800"/>
              <a:buChar char="•"/>
            </a:pPr>
            <a:r>
              <a:rPr b="1" lang="en-US" sz="1800">
                <a:latin typeface="Verdana"/>
                <a:ea typeface="Verdana"/>
                <a:cs typeface="Verdana"/>
                <a:sym typeface="Verdana"/>
              </a:rPr>
              <a:t>Online Protection Tools (</a:t>
            </a:r>
            <a:r>
              <a:rPr lang="en-US" sz="1800">
                <a:latin typeface="Arial"/>
                <a:ea typeface="Arial"/>
                <a:cs typeface="Arial"/>
                <a:sym typeface="Arial"/>
              </a:rPr>
              <a:t>allows </a:t>
            </a:r>
            <a:r>
              <a:rPr b="0" i="0" lang="en-US" sz="1800">
                <a:latin typeface="Arial"/>
                <a:ea typeface="Arial"/>
                <a:cs typeface="Arial"/>
                <a:sym typeface="Arial"/>
              </a:rPr>
              <a:t>access control to adult material and help protect children from Internet predators. Many Internet service providers (ISPs) provide parent-control options. </a:t>
            </a:r>
            <a:r>
              <a:rPr lang="en-US" sz="1800">
                <a:latin typeface="Arial"/>
                <a:ea typeface="Arial"/>
                <a:cs typeface="Arial"/>
                <a:sym typeface="Arial"/>
              </a:rPr>
              <a:t>S</a:t>
            </a:r>
            <a:r>
              <a:rPr b="0" i="0" lang="en-US" sz="1800">
                <a:latin typeface="Arial"/>
                <a:ea typeface="Arial"/>
                <a:cs typeface="Arial"/>
                <a:sym typeface="Arial"/>
              </a:rPr>
              <a:t>oftware that helps block access to sites and restricts personal information from being sent online can also be obtained. Other programs can monitor and track online activity).</a:t>
            </a:r>
            <a:endParaRPr sz="1800"/>
          </a:p>
          <a:p>
            <a:pPr indent="-276225" lvl="0" marL="228600" rtl="0" algn="l">
              <a:lnSpc>
                <a:spcPct val="90000"/>
              </a:lnSpc>
              <a:spcBef>
                <a:spcPts val="1000"/>
              </a:spcBef>
              <a:spcAft>
                <a:spcPts val="0"/>
              </a:spcAft>
              <a:buSzPts val="1800"/>
              <a:buChar char="•"/>
            </a:pPr>
            <a:r>
              <a:rPr b="1" lang="en-US" sz="1800">
                <a:latin typeface="Verdana"/>
                <a:ea typeface="Verdana"/>
                <a:cs typeface="Verdana"/>
                <a:sym typeface="Verdana"/>
              </a:rPr>
              <a:t>Getting Involved in Choldren’s Online Activities </a:t>
            </a:r>
            <a:r>
              <a:rPr lang="en-US" sz="1800">
                <a:latin typeface="Verdana"/>
                <a:ea typeface="Verdana"/>
                <a:cs typeface="Verdana"/>
                <a:sym typeface="Verdana"/>
              </a:rPr>
              <a:t>– parental role</a:t>
            </a:r>
            <a:endParaRPr sz="1800">
              <a:latin typeface="Verdana"/>
              <a:ea typeface="Verdana"/>
              <a:cs typeface="Verdana"/>
              <a:sym typeface="Verdana"/>
            </a:endParaRPr>
          </a:p>
          <a:p>
            <a:pPr indent="-139700" lvl="0" marL="228600" rtl="0" algn="l">
              <a:lnSpc>
                <a:spcPct val="90000"/>
              </a:lnSpc>
              <a:spcBef>
                <a:spcPts val="1000"/>
              </a:spcBef>
              <a:spcAft>
                <a:spcPts val="0"/>
              </a:spcAft>
              <a:buClr>
                <a:schemeClr val="lt1"/>
              </a:buClr>
              <a:buSzPts val="1400"/>
              <a:buNone/>
            </a:pPr>
            <a:r>
              <a:t/>
            </a:r>
            <a:endParaRPr b="1" sz="1800">
              <a:solidFill>
                <a:srgbClr val="000000"/>
              </a:solidFill>
              <a:latin typeface="Verdana"/>
              <a:ea typeface="Verdana"/>
              <a:cs typeface="Verdana"/>
              <a:sym typeface="Verdana"/>
            </a:endParaRPr>
          </a:p>
          <a:p>
            <a:pPr indent="-101600" lvl="0" marL="228600" rtl="0" algn="l">
              <a:lnSpc>
                <a:spcPct val="90000"/>
              </a:lnSpc>
              <a:spcBef>
                <a:spcPts val="1000"/>
              </a:spcBef>
              <a:spcAft>
                <a:spcPts val="0"/>
              </a:spcAft>
              <a:buClr>
                <a:schemeClr val="lt1"/>
              </a:buClr>
              <a:buSzPts val="2000"/>
              <a:buNone/>
            </a:pPr>
            <a:r>
              <a:t/>
            </a:r>
            <a:endParaRPr sz="2000"/>
          </a:p>
        </p:txBody>
      </p:sp>
      <p:pic>
        <p:nvPicPr>
          <p:cNvPr id="211" name="Google Shape;211;p9"/>
          <p:cNvPicPr preferRelativeResize="0"/>
          <p:nvPr/>
        </p:nvPicPr>
        <p:blipFill>
          <a:blip r:embed="rId4">
            <a:alphaModFix/>
          </a:blip>
          <a:stretch>
            <a:fillRect/>
          </a:stretch>
        </p:blipFill>
        <p:spPr>
          <a:xfrm>
            <a:off x="9682984" y="6022300"/>
            <a:ext cx="2310415" cy="6599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2021-06-27T14:24:09Z</dcterms:created>
  <dc:creator>Joanna Baraniecka</dc:creator>
</cp:coreProperties>
</file>